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303" r:id="rId2"/>
    <p:sldId id="304" r:id="rId3"/>
    <p:sldId id="305" r:id="rId4"/>
    <p:sldId id="260" r:id="rId5"/>
    <p:sldId id="312" r:id="rId6"/>
    <p:sldId id="313" r:id="rId7"/>
    <p:sldId id="336" r:id="rId8"/>
    <p:sldId id="329" r:id="rId9"/>
    <p:sldId id="306" r:id="rId10"/>
    <p:sldId id="308" r:id="rId11"/>
    <p:sldId id="322" r:id="rId12"/>
    <p:sldId id="335" r:id="rId13"/>
    <p:sldId id="309" r:id="rId14"/>
    <p:sldId id="334" r:id="rId15"/>
    <p:sldId id="337" r:id="rId16"/>
    <p:sldId id="338" r:id="rId17"/>
    <p:sldId id="341" r:id="rId18"/>
    <p:sldId id="371" r:id="rId19"/>
    <p:sldId id="339" r:id="rId20"/>
    <p:sldId id="340" r:id="rId21"/>
    <p:sldId id="345" r:id="rId22"/>
    <p:sldId id="346" r:id="rId23"/>
    <p:sldId id="311" r:id="rId24"/>
    <p:sldId id="318" r:id="rId25"/>
    <p:sldId id="320" r:id="rId26"/>
    <p:sldId id="319" r:id="rId27"/>
    <p:sldId id="342" r:id="rId28"/>
    <p:sldId id="370" r:id="rId29"/>
    <p:sldId id="343" r:id="rId30"/>
    <p:sldId id="369" r:id="rId31"/>
    <p:sldId id="344" r:id="rId32"/>
    <p:sldId id="368" r:id="rId33"/>
    <p:sldId id="333" r:id="rId34"/>
    <p:sldId id="323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38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96" y="58"/>
      </p:cViewPr>
      <p:guideLst>
        <p:guide orient="horz" pos="2222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0CE19-1FED-4254-8B2B-2B6CC4BAA6F4}" type="datetimeFigureOut">
              <a:rPr lang="zh-CN" altLang="en-US" smtClean="0"/>
              <a:t>2018/9/10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5F780-E660-4612-A32D-7B672C4839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970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530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21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5F780-E660-4612-A32D-7B672C48390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7390C9-E209-452A-AF2C-23D0DB5DF8D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3339" y="287337"/>
            <a:ext cx="10972800" cy="46606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65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第一部分  点击此处输入您的标题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1802" y="884717"/>
            <a:ext cx="12190199" cy="14401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802" y="884717"/>
            <a:ext cx="1866573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95"/>
            <a:ext cx="12187938" cy="68557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3807265" y="5531339"/>
            <a:ext cx="366369" cy="36636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14758" y="4234731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532962" y="1833238"/>
            <a:ext cx="309460" cy="3094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479124" y="5344302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654301" y="4878055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99"/>
          <p:cNvSpPr txBox="1"/>
          <p:nvPr/>
        </p:nvSpPr>
        <p:spPr>
          <a:xfrm>
            <a:off x="3549339" y="1806983"/>
            <a:ext cx="4649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CN" sz="7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SJTU BUS</a:t>
            </a:r>
            <a:endParaRPr lang="zh-CN" altLang="en-US" sz="7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132274" y="3621021"/>
            <a:ext cx="94006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101"/>
          <p:cNvSpPr/>
          <p:nvPr/>
        </p:nvSpPr>
        <p:spPr>
          <a:xfrm>
            <a:off x="3877519" y="3333513"/>
            <a:ext cx="4236334" cy="90282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成员：王鑫伟、姚子航、励颖、王一林 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35" name="TextBox 102"/>
          <p:cNvSpPr txBox="1"/>
          <p:nvPr/>
        </p:nvSpPr>
        <p:spPr>
          <a:xfrm>
            <a:off x="3420647" y="4332905"/>
            <a:ext cx="490641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暑期大作业结项答辩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418201" y="1306229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518692" y="963680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7450068" y="65647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ferris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3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31" dur="11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"/>
                            </p:stCondLst>
                            <p:childTnLst>
                              <p:par>
                                <p:cTn id="5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5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8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79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88" dur="11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32" grpId="0"/>
      <p:bldP spid="34" grpId="0" animBg="1"/>
      <p:bldP spid="35" grpId="0"/>
      <p:bldP spid="21" grpId="0" animBg="1"/>
      <p:bldP spid="21" grpId="1" animBg="1"/>
      <p:bldP spid="21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项目预设目标 </a:t>
            </a:r>
            <a:r>
              <a:rPr lang="en-US" altLang="zh-CN" dirty="0"/>
              <a:t>– </a:t>
            </a:r>
            <a:r>
              <a:rPr lang="zh-CN" altLang="en-US" dirty="0"/>
              <a:t>功能性需求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08509" y="2098464"/>
            <a:ext cx="11288921" cy="3878216"/>
            <a:chOff x="903079" y="1616211"/>
            <a:chExt cx="11288921" cy="3878216"/>
          </a:xfrm>
        </p:grpSpPr>
        <p:grpSp>
          <p:nvGrpSpPr>
            <p:cNvPr id="92" name="组合 91"/>
            <p:cNvGrpSpPr/>
            <p:nvPr/>
          </p:nvGrpSpPr>
          <p:grpSpPr>
            <a:xfrm>
              <a:off x="2982440" y="2363194"/>
              <a:ext cx="1147276" cy="1147276"/>
              <a:chOff x="304800" y="673100"/>
              <a:chExt cx="4000500" cy="4000500"/>
            </a:xfrm>
            <a:solidFill>
              <a:schemeClr val="accent2"/>
            </a:solidFill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4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预约座位</a:t>
                </a:r>
              </a:p>
            </p:txBody>
          </p:sp>
        </p:grp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430446" y="2923158"/>
              <a:ext cx="1344421" cy="1277367"/>
            </a:xfrm>
            <a:custGeom>
              <a:avLst/>
              <a:gdLst>
                <a:gd name="connsiteX0" fmla="*/ 186105 w 1813072"/>
                <a:gd name="connsiteY0" fmla="*/ 0 h 1661983"/>
                <a:gd name="connsiteX1" fmla="*/ 1597739 w 1813072"/>
                <a:gd name="connsiteY1" fmla="*/ 0 h 1661983"/>
                <a:gd name="connsiteX2" fmla="*/ 1637410 w 1813072"/>
                <a:gd name="connsiteY2" fmla="*/ 36250 h 1661983"/>
                <a:gd name="connsiteX3" fmla="*/ 1766146 w 1813072"/>
                <a:gd name="connsiteY3" fmla="*/ 193123 h 1661983"/>
                <a:gd name="connsiteX4" fmla="*/ 1813072 w 1813072"/>
                <a:gd name="connsiteY4" fmla="*/ 270783 h 1661983"/>
                <a:gd name="connsiteX5" fmla="*/ 1813072 w 1813072"/>
                <a:gd name="connsiteY5" fmla="*/ 1300749 h 1661983"/>
                <a:gd name="connsiteX6" fmla="*/ 1766146 w 1813072"/>
                <a:gd name="connsiteY6" fmla="*/ 1378409 h 1661983"/>
                <a:gd name="connsiteX7" fmla="*/ 1562541 w 1813072"/>
                <a:gd name="connsiteY7" fmla="*/ 1603695 h 1661983"/>
                <a:gd name="connsiteX8" fmla="*/ 1485013 w 1813072"/>
                <a:gd name="connsiteY8" fmla="*/ 1661983 h 1661983"/>
                <a:gd name="connsiteX9" fmla="*/ 298832 w 1813072"/>
                <a:gd name="connsiteY9" fmla="*/ 1661983 h 1661983"/>
                <a:gd name="connsiteX10" fmla="*/ 221303 w 1813072"/>
                <a:gd name="connsiteY10" fmla="*/ 1603695 h 1661983"/>
                <a:gd name="connsiteX11" fmla="*/ 17698 w 1813072"/>
                <a:gd name="connsiteY11" fmla="*/ 1378409 h 1661983"/>
                <a:gd name="connsiteX12" fmla="*/ 0 w 1813072"/>
                <a:gd name="connsiteY12" fmla="*/ 1349120 h 1661983"/>
                <a:gd name="connsiteX13" fmla="*/ 0 w 1813072"/>
                <a:gd name="connsiteY13" fmla="*/ 222413 h 1661983"/>
                <a:gd name="connsiteX14" fmla="*/ 17698 w 1813072"/>
                <a:gd name="connsiteY14" fmla="*/ 193123 h 1661983"/>
                <a:gd name="connsiteX15" fmla="*/ 146435 w 1813072"/>
                <a:gd name="connsiteY15" fmla="*/ 36250 h 166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13072" h="1661983">
                  <a:moveTo>
                    <a:pt x="186105" y="0"/>
                  </a:moveTo>
                  <a:lnTo>
                    <a:pt x="1597739" y="0"/>
                  </a:lnTo>
                  <a:lnTo>
                    <a:pt x="1637410" y="36250"/>
                  </a:lnTo>
                  <a:cubicBezTo>
                    <a:pt x="1685106" y="84204"/>
                    <a:pt x="1728254" y="136732"/>
                    <a:pt x="1766146" y="193123"/>
                  </a:cubicBezTo>
                  <a:lnTo>
                    <a:pt x="1813072" y="270783"/>
                  </a:lnTo>
                  <a:lnTo>
                    <a:pt x="1813072" y="1300749"/>
                  </a:lnTo>
                  <a:lnTo>
                    <a:pt x="1766146" y="1378409"/>
                  </a:lnTo>
                  <a:cubicBezTo>
                    <a:pt x="1709308" y="1462996"/>
                    <a:pt x="1640645" y="1538890"/>
                    <a:pt x="1562541" y="1603695"/>
                  </a:cubicBezTo>
                  <a:lnTo>
                    <a:pt x="1485013" y="1661983"/>
                  </a:lnTo>
                  <a:lnTo>
                    <a:pt x="298832" y="1661983"/>
                  </a:lnTo>
                  <a:lnTo>
                    <a:pt x="221303" y="1603695"/>
                  </a:lnTo>
                  <a:cubicBezTo>
                    <a:pt x="143200" y="1538890"/>
                    <a:pt x="74537" y="1462996"/>
                    <a:pt x="17698" y="1378409"/>
                  </a:cubicBezTo>
                  <a:lnTo>
                    <a:pt x="0" y="1349120"/>
                  </a:lnTo>
                  <a:lnTo>
                    <a:pt x="0" y="222413"/>
                  </a:lnTo>
                  <a:lnTo>
                    <a:pt x="17698" y="193123"/>
                  </a:lnTo>
                  <a:cubicBezTo>
                    <a:pt x="55590" y="136732"/>
                    <a:pt x="98738" y="84204"/>
                    <a:pt x="146435" y="36250"/>
                  </a:cubicBezTo>
                  <a:close/>
                </a:path>
              </a:pathLst>
            </a:cu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096000" y="3667141"/>
              <a:ext cx="1301846" cy="1270436"/>
            </a:xfrm>
            <a:custGeom>
              <a:avLst/>
              <a:gdLst>
                <a:gd name="connsiteX0" fmla="*/ 256766 w 1770186"/>
                <a:gd name="connsiteY0" fmla="*/ 0 h 1763557"/>
                <a:gd name="connsiteX1" fmla="*/ 1426413 w 1770186"/>
                <a:gd name="connsiteY1" fmla="*/ 0 h 1763557"/>
                <a:gd name="connsiteX2" fmla="*/ 1431046 w 1770186"/>
                <a:gd name="connsiteY2" fmla="*/ 2830 h 1763557"/>
                <a:gd name="connsiteX3" fmla="*/ 1768622 w 1770186"/>
                <a:gd name="connsiteY3" fmla="*/ 376531 h 1763557"/>
                <a:gd name="connsiteX4" fmla="*/ 1770186 w 1770186"/>
                <a:gd name="connsiteY4" fmla="*/ 379797 h 1763557"/>
                <a:gd name="connsiteX5" fmla="*/ 1770186 w 1770186"/>
                <a:gd name="connsiteY5" fmla="*/ 1383761 h 1763557"/>
                <a:gd name="connsiteX6" fmla="*/ 1768622 w 1770186"/>
                <a:gd name="connsiteY6" fmla="*/ 1387027 h 1763557"/>
                <a:gd name="connsiteX7" fmla="*/ 1431046 w 1770186"/>
                <a:gd name="connsiteY7" fmla="*/ 1760728 h 1763557"/>
                <a:gd name="connsiteX8" fmla="*/ 1426414 w 1770186"/>
                <a:gd name="connsiteY8" fmla="*/ 1763557 h 1763557"/>
                <a:gd name="connsiteX9" fmla="*/ 256764 w 1770186"/>
                <a:gd name="connsiteY9" fmla="*/ 1763557 h 1763557"/>
                <a:gd name="connsiteX10" fmla="*/ 252132 w 1770186"/>
                <a:gd name="connsiteY10" fmla="*/ 1760728 h 1763557"/>
                <a:gd name="connsiteX11" fmla="*/ 28057 w 1770186"/>
                <a:gd name="connsiteY11" fmla="*/ 1556022 h 1763557"/>
                <a:gd name="connsiteX12" fmla="*/ 0 w 1770186"/>
                <a:gd name="connsiteY12" fmla="*/ 1518300 h 1763557"/>
                <a:gd name="connsiteX13" fmla="*/ 0 w 1770186"/>
                <a:gd name="connsiteY13" fmla="*/ 245258 h 1763557"/>
                <a:gd name="connsiteX14" fmla="*/ 28057 w 1770186"/>
                <a:gd name="connsiteY14" fmla="*/ 207536 h 1763557"/>
                <a:gd name="connsiteX15" fmla="*/ 252132 w 1770186"/>
                <a:gd name="connsiteY15" fmla="*/ 2830 h 176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0186" h="1763557">
                  <a:moveTo>
                    <a:pt x="256766" y="0"/>
                  </a:moveTo>
                  <a:lnTo>
                    <a:pt x="1426413" y="0"/>
                  </a:lnTo>
                  <a:lnTo>
                    <a:pt x="1431046" y="2830"/>
                  </a:lnTo>
                  <a:cubicBezTo>
                    <a:pt x="1571266" y="98073"/>
                    <a:pt x="1687471" y="226340"/>
                    <a:pt x="1768622" y="376531"/>
                  </a:cubicBezTo>
                  <a:lnTo>
                    <a:pt x="1770186" y="379797"/>
                  </a:lnTo>
                  <a:lnTo>
                    <a:pt x="1770186" y="1383761"/>
                  </a:lnTo>
                  <a:lnTo>
                    <a:pt x="1768622" y="1387027"/>
                  </a:lnTo>
                  <a:cubicBezTo>
                    <a:pt x="1687471" y="1537218"/>
                    <a:pt x="1571266" y="1665485"/>
                    <a:pt x="1431046" y="1760728"/>
                  </a:cubicBezTo>
                  <a:lnTo>
                    <a:pt x="1426414" y="1763557"/>
                  </a:lnTo>
                  <a:lnTo>
                    <a:pt x="256764" y="1763557"/>
                  </a:lnTo>
                  <a:lnTo>
                    <a:pt x="252132" y="1760728"/>
                  </a:lnTo>
                  <a:cubicBezTo>
                    <a:pt x="168000" y="1703582"/>
                    <a:pt x="92514" y="1634548"/>
                    <a:pt x="28057" y="1556022"/>
                  </a:cubicBezTo>
                  <a:lnTo>
                    <a:pt x="0" y="1518300"/>
                  </a:lnTo>
                  <a:lnTo>
                    <a:pt x="0" y="245258"/>
                  </a:lnTo>
                  <a:lnTo>
                    <a:pt x="28057" y="207536"/>
                  </a:lnTo>
                  <a:cubicBezTo>
                    <a:pt x="92514" y="129010"/>
                    <a:pt x="168000" y="59976"/>
                    <a:pt x="252132" y="2830"/>
                  </a:cubicBezTo>
                  <a:close/>
                </a:path>
              </a:pathLst>
            </a:cu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096000" y="2199932"/>
              <a:ext cx="1301846" cy="1249551"/>
            </a:xfrm>
            <a:custGeom>
              <a:avLst/>
              <a:gdLst>
                <a:gd name="connsiteX0" fmla="*/ 257837 w 1771344"/>
                <a:gd name="connsiteY0" fmla="*/ 0 h 1700189"/>
                <a:gd name="connsiteX1" fmla="*/ 1513507 w 1771344"/>
                <a:gd name="connsiteY1" fmla="*/ 0 h 1700189"/>
                <a:gd name="connsiteX2" fmla="*/ 1556291 w 1771344"/>
                <a:gd name="connsiteY2" fmla="*/ 32166 h 1700189"/>
                <a:gd name="connsiteX3" fmla="*/ 1759896 w 1771344"/>
                <a:gd name="connsiteY3" fmla="*/ 257452 h 1700189"/>
                <a:gd name="connsiteX4" fmla="*/ 1771344 w 1771344"/>
                <a:gd name="connsiteY4" fmla="*/ 276398 h 1700189"/>
                <a:gd name="connsiteX5" fmla="*/ 1771344 w 1771344"/>
                <a:gd name="connsiteY5" fmla="*/ 1423792 h 1700189"/>
                <a:gd name="connsiteX6" fmla="*/ 1759896 w 1771344"/>
                <a:gd name="connsiteY6" fmla="*/ 1442738 h 1700189"/>
                <a:gd name="connsiteX7" fmla="*/ 1556291 w 1771344"/>
                <a:gd name="connsiteY7" fmla="*/ 1668024 h 1700189"/>
                <a:gd name="connsiteX8" fmla="*/ 1513509 w 1771344"/>
                <a:gd name="connsiteY8" fmla="*/ 1700189 h 1700189"/>
                <a:gd name="connsiteX9" fmla="*/ 257835 w 1771344"/>
                <a:gd name="connsiteY9" fmla="*/ 1700189 h 1700189"/>
                <a:gd name="connsiteX10" fmla="*/ 215053 w 1771344"/>
                <a:gd name="connsiteY10" fmla="*/ 1668024 h 1700189"/>
                <a:gd name="connsiteX11" fmla="*/ 11448 w 1771344"/>
                <a:gd name="connsiteY11" fmla="*/ 1442738 h 1700189"/>
                <a:gd name="connsiteX12" fmla="*/ 0 w 1771344"/>
                <a:gd name="connsiteY12" fmla="*/ 1423792 h 1700189"/>
                <a:gd name="connsiteX13" fmla="*/ 0 w 1771344"/>
                <a:gd name="connsiteY13" fmla="*/ 276398 h 1700189"/>
                <a:gd name="connsiteX14" fmla="*/ 11448 w 1771344"/>
                <a:gd name="connsiteY14" fmla="*/ 257452 h 1700189"/>
                <a:gd name="connsiteX15" fmla="*/ 215053 w 1771344"/>
                <a:gd name="connsiteY15" fmla="*/ 32166 h 170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1344" h="1700189">
                  <a:moveTo>
                    <a:pt x="257837" y="0"/>
                  </a:moveTo>
                  <a:lnTo>
                    <a:pt x="1513507" y="0"/>
                  </a:lnTo>
                  <a:lnTo>
                    <a:pt x="1556291" y="32166"/>
                  </a:lnTo>
                  <a:cubicBezTo>
                    <a:pt x="1634394" y="96971"/>
                    <a:pt x="1703058" y="172866"/>
                    <a:pt x="1759896" y="257452"/>
                  </a:cubicBezTo>
                  <a:lnTo>
                    <a:pt x="1771344" y="276398"/>
                  </a:lnTo>
                  <a:lnTo>
                    <a:pt x="1771344" y="1423792"/>
                  </a:lnTo>
                  <a:lnTo>
                    <a:pt x="1759896" y="1442738"/>
                  </a:lnTo>
                  <a:cubicBezTo>
                    <a:pt x="1703058" y="1527325"/>
                    <a:pt x="1634394" y="1603219"/>
                    <a:pt x="1556291" y="1668024"/>
                  </a:cubicBezTo>
                  <a:lnTo>
                    <a:pt x="1513509" y="1700189"/>
                  </a:lnTo>
                  <a:lnTo>
                    <a:pt x="257835" y="1700189"/>
                  </a:lnTo>
                  <a:lnTo>
                    <a:pt x="215053" y="1668024"/>
                  </a:lnTo>
                  <a:cubicBezTo>
                    <a:pt x="136950" y="1603219"/>
                    <a:pt x="68287" y="1527325"/>
                    <a:pt x="11448" y="1442738"/>
                  </a:cubicBezTo>
                  <a:lnTo>
                    <a:pt x="0" y="1423792"/>
                  </a:lnTo>
                  <a:lnTo>
                    <a:pt x="0" y="276398"/>
                  </a:lnTo>
                  <a:lnTo>
                    <a:pt x="11448" y="257452"/>
                  </a:lnTo>
                  <a:cubicBezTo>
                    <a:pt x="68287" y="172866"/>
                    <a:pt x="136950" y="96971"/>
                    <a:pt x="215053" y="32166"/>
                  </a:cubicBezTo>
                  <a:close/>
                </a:path>
              </a:pathLst>
            </a:cu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32" name="组合 31"/>
            <p:cNvGrpSpPr/>
            <p:nvPr/>
          </p:nvGrpSpPr>
          <p:grpSpPr>
            <a:xfrm>
              <a:off x="2989515" y="3813317"/>
              <a:ext cx="1147276" cy="1147276"/>
              <a:chOff x="304800" y="673100"/>
              <a:chExt cx="4000500" cy="4000500"/>
            </a:xfrm>
            <a:solidFill>
              <a:schemeClr val="accent2"/>
            </a:solidFill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3" cy="382587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实时查询</a:t>
                </a: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7986039" y="2110721"/>
              <a:ext cx="1147276" cy="1147276"/>
              <a:chOff x="304800" y="673100"/>
              <a:chExt cx="4000500" cy="4000500"/>
            </a:xfrm>
            <a:solidFill>
              <a:schemeClr val="accent2"/>
            </a:solidFill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后台管理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016286" y="4004711"/>
              <a:ext cx="1147276" cy="1147276"/>
              <a:chOff x="304800" y="673100"/>
              <a:chExt cx="4000500" cy="4000500"/>
            </a:xfrm>
            <a:solidFill>
              <a:schemeClr val="accent2"/>
            </a:solidFill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发布公告</a:t>
                </a: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451399" y="3722484"/>
              <a:ext cx="1302513" cy="484717"/>
              <a:chOff x="852265" y="3147814"/>
              <a:chExt cx="1487487" cy="363538"/>
            </a:xfrm>
          </p:grpSpPr>
          <p:sp>
            <p:nvSpPr>
              <p:cNvPr id="47" name="Freeform 6"/>
              <p:cNvSpPr/>
              <p:nvPr/>
            </p:nvSpPr>
            <p:spPr bwMode="auto">
              <a:xfrm>
                <a:off x="852265" y="3147814"/>
                <a:ext cx="1487487" cy="363538"/>
              </a:xfrm>
              <a:custGeom>
                <a:avLst/>
                <a:gdLst>
                  <a:gd name="T0" fmla="*/ 8 w 156"/>
                  <a:gd name="T1" fmla="*/ 0 h 38"/>
                  <a:gd name="T2" fmla="*/ 148 w 156"/>
                  <a:gd name="T3" fmla="*/ 0 h 38"/>
                  <a:gd name="T4" fmla="*/ 156 w 156"/>
                  <a:gd name="T5" fmla="*/ 19 h 38"/>
                  <a:gd name="T6" fmla="*/ 148 w 156"/>
                  <a:gd name="T7" fmla="*/ 38 h 38"/>
                  <a:gd name="T8" fmla="*/ 8 w 156"/>
                  <a:gd name="T9" fmla="*/ 38 h 38"/>
                  <a:gd name="T10" fmla="*/ 0 w 156"/>
                  <a:gd name="T11" fmla="*/ 19 h 38"/>
                  <a:gd name="T12" fmla="*/ 8 w 156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38">
                    <a:moveTo>
                      <a:pt x="8" y="0"/>
                    </a:moveTo>
                    <a:lnTo>
                      <a:pt x="148" y="0"/>
                    </a:lnTo>
                    <a:lnTo>
                      <a:pt x="156" y="19"/>
                    </a:lnTo>
                    <a:lnTo>
                      <a:pt x="148" y="38"/>
                    </a:lnTo>
                    <a:lnTo>
                      <a:pt x="8" y="38"/>
                    </a:lnTo>
                    <a:lnTo>
                      <a:pt x="0" y="19"/>
                    </a:lnTo>
                    <a:lnTo>
                      <a:pt x="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7"/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TextBox 28"/>
              <p:cNvSpPr txBox="1"/>
              <p:nvPr/>
            </p:nvSpPr>
            <p:spPr>
              <a:xfrm>
                <a:off x="1078499" y="3171871"/>
                <a:ext cx="123109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/>
                <a:r>
                  <a:rPr lang="zh-CN" altLang="en-US" sz="2135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乘 客</a:t>
                </a: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096000" y="4561689"/>
              <a:ext cx="1302513" cy="484717"/>
              <a:chOff x="852265" y="3147814"/>
              <a:chExt cx="1487487" cy="363538"/>
            </a:xfrm>
          </p:grpSpPr>
          <p:sp>
            <p:nvSpPr>
              <p:cNvPr id="51" name="Freeform 6"/>
              <p:cNvSpPr/>
              <p:nvPr/>
            </p:nvSpPr>
            <p:spPr bwMode="auto">
              <a:xfrm>
                <a:off x="852265" y="3147814"/>
                <a:ext cx="1487487" cy="363538"/>
              </a:xfrm>
              <a:custGeom>
                <a:avLst/>
                <a:gdLst>
                  <a:gd name="T0" fmla="*/ 8 w 156"/>
                  <a:gd name="T1" fmla="*/ 0 h 38"/>
                  <a:gd name="T2" fmla="*/ 148 w 156"/>
                  <a:gd name="T3" fmla="*/ 0 h 38"/>
                  <a:gd name="T4" fmla="*/ 156 w 156"/>
                  <a:gd name="T5" fmla="*/ 19 h 38"/>
                  <a:gd name="T6" fmla="*/ 148 w 156"/>
                  <a:gd name="T7" fmla="*/ 38 h 38"/>
                  <a:gd name="T8" fmla="*/ 8 w 156"/>
                  <a:gd name="T9" fmla="*/ 38 h 38"/>
                  <a:gd name="T10" fmla="*/ 0 w 156"/>
                  <a:gd name="T11" fmla="*/ 19 h 38"/>
                  <a:gd name="T12" fmla="*/ 8 w 156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38">
                    <a:moveTo>
                      <a:pt x="8" y="0"/>
                    </a:moveTo>
                    <a:lnTo>
                      <a:pt x="148" y="0"/>
                    </a:lnTo>
                    <a:lnTo>
                      <a:pt x="156" y="19"/>
                    </a:lnTo>
                    <a:lnTo>
                      <a:pt x="148" y="38"/>
                    </a:lnTo>
                    <a:lnTo>
                      <a:pt x="8" y="38"/>
                    </a:lnTo>
                    <a:lnTo>
                      <a:pt x="0" y="19"/>
                    </a:lnTo>
                    <a:lnTo>
                      <a:pt x="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7"/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TextBox 28"/>
              <p:cNvSpPr txBox="1"/>
              <p:nvPr/>
            </p:nvSpPr>
            <p:spPr>
              <a:xfrm>
                <a:off x="1078499" y="3171871"/>
                <a:ext cx="123109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/>
                <a:r>
                  <a:rPr lang="zh-CN" altLang="en-US" sz="2135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司 机</a:t>
                </a: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6016637" y="3073595"/>
              <a:ext cx="1460571" cy="484717"/>
              <a:chOff x="852265" y="3147814"/>
              <a:chExt cx="1487487" cy="363538"/>
            </a:xfrm>
          </p:grpSpPr>
          <p:sp>
            <p:nvSpPr>
              <p:cNvPr id="55" name="Freeform 6"/>
              <p:cNvSpPr/>
              <p:nvPr/>
            </p:nvSpPr>
            <p:spPr bwMode="auto">
              <a:xfrm>
                <a:off x="852265" y="3147814"/>
                <a:ext cx="1487487" cy="363538"/>
              </a:xfrm>
              <a:custGeom>
                <a:avLst/>
                <a:gdLst>
                  <a:gd name="T0" fmla="*/ 8 w 156"/>
                  <a:gd name="T1" fmla="*/ 0 h 38"/>
                  <a:gd name="T2" fmla="*/ 148 w 156"/>
                  <a:gd name="T3" fmla="*/ 0 h 38"/>
                  <a:gd name="T4" fmla="*/ 156 w 156"/>
                  <a:gd name="T5" fmla="*/ 19 h 38"/>
                  <a:gd name="T6" fmla="*/ 148 w 156"/>
                  <a:gd name="T7" fmla="*/ 38 h 38"/>
                  <a:gd name="T8" fmla="*/ 8 w 156"/>
                  <a:gd name="T9" fmla="*/ 38 h 38"/>
                  <a:gd name="T10" fmla="*/ 0 w 156"/>
                  <a:gd name="T11" fmla="*/ 19 h 38"/>
                  <a:gd name="T12" fmla="*/ 8 w 156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38">
                    <a:moveTo>
                      <a:pt x="8" y="0"/>
                    </a:moveTo>
                    <a:lnTo>
                      <a:pt x="148" y="0"/>
                    </a:lnTo>
                    <a:lnTo>
                      <a:pt x="156" y="19"/>
                    </a:lnTo>
                    <a:lnTo>
                      <a:pt x="148" y="38"/>
                    </a:lnTo>
                    <a:lnTo>
                      <a:pt x="8" y="38"/>
                    </a:lnTo>
                    <a:lnTo>
                      <a:pt x="0" y="19"/>
                    </a:lnTo>
                    <a:lnTo>
                      <a:pt x="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7"/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/>
                <a:endParaRPr lang="zh-CN" altLang="en-US" sz="2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TextBox 28"/>
              <p:cNvSpPr txBox="1"/>
              <p:nvPr/>
            </p:nvSpPr>
            <p:spPr>
              <a:xfrm>
                <a:off x="1078499" y="3171871"/>
                <a:ext cx="123109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/>
                <a:r>
                  <a:rPr lang="zh-CN" altLang="en-US" sz="2135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管理员</a:t>
                </a: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923063" y="4598384"/>
              <a:ext cx="1792782" cy="89604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9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92111" y="760410"/>
                <a:ext cx="3706646" cy="3825870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班次信息</a:t>
                </a:r>
                <a:endParaRPr lang="en-US" altLang="zh-CN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1218565">
                  <a:defRPr/>
                </a:pPr>
                <a:r>
                  <a:rPr lang="zh-CN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</a:t>
                </a: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903079" y="3510470"/>
              <a:ext cx="1792781" cy="89604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2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92112" y="760410"/>
                <a:ext cx="3706646" cy="3825870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实时位置</a:t>
                </a:r>
                <a:endParaRPr lang="en-US" altLang="zh-CN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1218565">
                  <a:defRPr/>
                </a:pPr>
                <a:r>
                  <a:rPr lang="zh-CN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</a:t>
                </a: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962191" y="1727763"/>
              <a:ext cx="1696146" cy="89604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5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92112" y="760410"/>
                <a:ext cx="3706646" cy="3825870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取消预约</a:t>
                </a: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9982199" y="1616211"/>
              <a:ext cx="1814345" cy="103909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92113" y="760413"/>
                <a:ext cx="3825872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维护积分</a:t>
                </a:r>
                <a:endParaRPr lang="en-US" altLang="zh-CN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1218565">
                  <a:defRPr/>
                </a:pPr>
                <a:r>
                  <a:rPr lang="zh-CN" altLang="en-US" sz="20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制度</a:t>
                </a:r>
              </a:p>
            </p:txBody>
          </p:sp>
        </p:grpSp>
        <p:sp>
          <p:nvSpPr>
            <p:cNvPr id="73" name="Line 39"/>
            <p:cNvSpPr>
              <a:spLocks noChangeShapeType="1"/>
            </p:cNvSpPr>
            <p:nvPr/>
          </p:nvSpPr>
          <p:spPr bwMode="auto">
            <a:xfrm flipH="1" flipV="1">
              <a:off x="2419286" y="2253675"/>
              <a:ext cx="697327" cy="466065"/>
            </a:xfrm>
            <a:prstGeom prst="line">
              <a:avLst/>
            </a:prstGeom>
            <a:noFill/>
            <a:ln w="57150" cap="rnd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round/>
              <a:tailEnd type="triangle" w="med" len="med"/>
            </a:ln>
            <a:scene3d>
              <a:camera prst="orthographicFront">
                <a:rot lat="0" lon="0" rev="3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Line 39"/>
            <p:cNvSpPr>
              <a:spLocks noChangeShapeType="1"/>
            </p:cNvSpPr>
            <p:nvPr/>
          </p:nvSpPr>
          <p:spPr bwMode="auto">
            <a:xfrm flipH="1" flipV="1">
              <a:off x="2396234" y="3950698"/>
              <a:ext cx="697327" cy="466065"/>
            </a:xfrm>
            <a:prstGeom prst="line">
              <a:avLst/>
            </a:prstGeom>
            <a:noFill/>
            <a:ln w="57150" cap="rnd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round/>
              <a:tailEnd type="triangle" w="med" len="med"/>
            </a:ln>
            <a:scene3d>
              <a:camera prst="orthographicFront">
                <a:rot lat="0" lon="0" rev="3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Line 39"/>
            <p:cNvSpPr>
              <a:spLocks noChangeShapeType="1"/>
            </p:cNvSpPr>
            <p:nvPr/>
          </p:nvSpPr>
          <p:spPr bwMode="auto">
            <a:xfrm flipH="1">
              <a:off x="2429789" y="4483974"/>
              <a:ext cx="697326" cy="524332"/>
            </a:xfrm>
            <a:prstGeom prst="line">
              <a:avLst/>
            </a:prstGeom>
            <a:noFill/>
            <a:ln w="57150" cap="rnd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round/>
              <a:tailEnd type="triangle" w="med" len="med"/>
            </a:ln>
            <a:scene3d>
              <a:camera prst="orthographicFront">
                <a:rot lat="0" lon="0" rev="3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Line 39"/>
            <p:cNvSpPr>
              <a:spLocks noChangeShapeType="1"/>
            </p:cNvSpPr>
            <p:nvPr/>
          </p:nvSpPr>
          <p:spPr bwMode="auto">
            <a:xfrm flipV="1">
              <a:off x="9108275" y="2153864"/>
              <a:ext cx="834324" cy="450384"/>
            </a:xfrm>
            <a:prstGeom prst="line">
              <a:avLst/>
            </a:prstGeom>
            <a:noFill/>
            <a:ln w="57150" cap="rnd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round/>
              <a:tailEnd type="triangle" w="med" len="med"/>
            </a:ln>
            <a:scene3d>
              <a:camera prst="orthographicFront">
                <a:rot lat="0" lon="0" rev="3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9623778" y="2965880"/>
              <a:ext cx="2568222" cy="103909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8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2400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56855" y="710591"/>
                <a:ext cx="3825872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565">
                  <a:defRPr/>
                </a:pPr>
                <a:r>
                  <a:rPr lang="zh-CN" altLang="en-US" sz="20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管理班次、用户、司机信息</a:t>
                </a:r>
              </a:p>
            </p:txBody>
          </p:sp>
        </p:grpSp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9177168" y="2695542"/>
              <a:ext cx="544340" cy="562455"/>
            </a:xfrm>
            <a:prstGeom prst="line">
              <a:avLst/>
            </a:prstGeom>
            <a:noFill/>
            <a:ln w="57150" cap="rnd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  <a:round/>
              <a:tailEnd type="triangle" w="med" len="med"/>
            </a:ln>
            <a:scene3d>
              <a:camera prst="orthographicFront">
                <a:rot lat="0" lon="0" rev="3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项目预设目标 </a:t>
            </a:r>
            <a:r>
              <a:rPr lang="en-US" altLang="zh-CN" dirty="0"/>
              <a:t>– Use-case</a:t>
            </a:r>
            <a:r>
              <a:rPr lang="zh-CN" altLang="en-US" dirty="0"/>
              <a:t>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4B0BD-2CE7-4205-967B-D851BFEB5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15" y="1099089"/>
            <a:ext cx="7074551" cy="566560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50AEE95-721B-4E85-BF0A-7CC5FE65DBD3}"/>
              </a:ext>
            </a:extLst>
          </p:cNvPr>
          <p:cNvSpPr/>
          <p:nvPr/>
        </p:nvSpPr>
        <p:spPr>
          <a:xfrm>
            <a:off x="7919802" y="1149111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5397E7-45C0-4DA4-88E0-1EB66EAD853B}"/>
              </a:ext>
            </a:extLst>
          </p:cNvPr>
          <p:cNvGrpSpPr/>
          <p:nvPr/>
        </p:nvGrpSpPr>
        <p:grpSpPr>
          <a:xfrm>
            <a:off x="9277753" y="1339554"/>
            <a:ext cx="2547908" cy="581791"/>
            <a:chOff x="1815091" y="3551697"/>
            <a:chExt cx="3101045" cy="6792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91956F-FD7B-4A5D-AD5D-576C8A8050B0}"/>
                </a:ext>
              </a:extLst>
            </p:cNvPr>
            <p:cNvGrpSpPr/>
            <p:nvPr/>
          </p:nvGrpSpPr>
          <p:grpSpPr>
            <a:xfrm>
              <a:off x="1815091" y="3551697"/>
              <a:ext cx="3101045" cy="679289"/>
              <a:chOff x="4304044" y="1286668"/>
              <a:chExt cx="294945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圆角矩形 35">
                <a:extLst>
                  <a:ext uri="{FF2B5EF4-FFF2-40B4-BE49-F238E27FC236}">
                    <a16:creationId xmlns:a16="http://schemas.microsoft.com/office/drawing/2014/main" id="{4924454B-FAA9-49F8-BE33-A8B314095EE9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949452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" name="圆角矩形 36">
                <a:extLst>
                  <a:ext uri="{FF2B5EF4-FFF2-40B4-BE49-F238E27FC236}">
                    <a16:creationId xmlns:a16="http://schemas.microsoft.com/office/drawing/2014/main" id="{8EE893ED-4254-407A-BFB3-F228E5B7411D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283346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8A39C87-B593-4FA8-AB1F-83B14D97D9EE}"/>
                </a:ext>
              </a:extLst>
            </p:cNvPr>
            <p:cNvSpPr/>
            <p:nvPr/>
          </p:nvSpPr>
          <p:spPr>
            <a:xfrm>
              <a:off x="2100291" y="3713803"/>
              <a:ext cx="292024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TextBox 75">
              <a:extLst>
                <a:ext uri="{FF2B5EF4-FFF2-40B4-BE49-F238E27FC236}">
                  <a16:creationId xmlns:a16="http://schemas.microsoft.com/office/drawing/2014/main" id="{8630DEF8-778B-4634-B587-808B36D16C56}"/>
                </a:ext>
              </a:extLst>
            </p:cNvPr>
            <p:cNvSpPr txBox="1"/>
            <p:nvPr/>
          </p:nvSpPr>
          <p:spPr>
            <a:xfrm>
              <a:off x="2358460" y="3701641"/>
              <a:ext cx="2369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班次收藏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6FF81C9-C1BD-46B0-B59D-8139D26A3E47}"/>
              </a:ext>
            </a:extLst>
          </p:cNvPr>
          <p:cNvGrpSpPr/>
          <p:nvPr/>
        </p:nvGrpSpPr>
        <p:grpSpPr>
          <a:xfrm>
            <a:off x="9277753" y="2216602"/>
            <a:ext cx="2547908" cy="581791"/>
            <a:chOff x="1815091" y="3551697"/>
            <a:chExt cx="3101045" cy="67928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7234282-964C-4B9C-9C36-D797AC797E95}"/>
                </a:ext>
              </a:extLst>
            </p:cNvPr>
            <p:cNvGrpSpPr/>
            <p:nvPr/>
          </p:nvGrpSpPr>
          <p:grpSpPr>
            <a:xfrm>
              <a:off x="1815091" y="3551697"/>
              <a:ext cx="3101045" cy="679289"/>
              <a:chOff x="4304044" y="1286668"/>
              <a:chExt cx="294945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圆角矩形 35">
                <a:extLst>
                  <a:ext uri="{FF2B5EF4-FFF2-40B4-BE49-F238E27FC236}">
                    <a16:creationId xmlns:a16="http://schemas.microsoft.com/office/drawing/2014/main" id="{9807A2D4-4386-4DB5-B689-8604D7680A0D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949452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圆角矩形 36">
                <a:extLst>
                  <a:ext uri="{FF2B5EF4-FFF2-40B4-BE49-F238E27FC236}">
                    <a16:creationId xmlns:a16="http://schemas.microsoft.com/office/drawing/2014/main" id="{2A77F792-E65E-4E52-A87E-40A54F990BDA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283346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9AE7C74-16B5-452F-9843-24385B2406FC}"/>
                </a:ext>
              </a:extLst>
            </p:cNvPr>
            <p:cNvSpPr/>
            <p:nvPr/>
          </p:nvSpPr>
          <p:spPr>
            <a:xfrm>
              <a:off x="2100291" y="3713803"/>
              <a:ext cx="292024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TextBox 75">
              <a:extLst>
                <a:ext uri="{FF2B5EF4-FFF2-40B4-BE49-F238E27FC236}">
                  <a16:creationId xmlns:a16="http://schemas.microsoft.com/office/drawing/2014/main" id="{DAC69716-5741-43D1-AF97-A1E67B340983}"/>
                </a:ext>
              </a:extLst>
            </p:cNvPr>
            <p:cNvSpPr txBox="1"/>
            <p:nvPr/>
          </p:nvSpPr>
          <p:spPr>
            <a:xfrm>
              <a:off x="2358460" y="3701641"/>
              <a:ext cx="2369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设置预约提醒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72271B9-2B29-4C2F-9EAE-1CC8EBB96A63}"/>
              </a:ext>
            </a:extLst>
          </p:cNvPr>
          <p:cNvGrpSpPr/>
          <p:nvPr/>
        </p:nvGrpSpPr>
        <p:grpSpPr>
          <a:xfrm>
            <a:off x="9277753" y="3093650"/>
            <a:ext cx="2547908" cy="581791"/>
            <a:chOff x="1815091" y="3551697"/>
            <a:chExt cx="3101045" cy="67928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B43C59C-69FF-412C-88FD-76FDDB767D47}"/>
                </a:ext>
              </a:extLst>
            </p:cNvPr>
            <p:cNvGrpSpPr/>
            <p:nvPr/>
          </p:nvGrpSpPr>
          <p:grpSpPr>
            <a:xfrm>
              <a:off x="1815091" y="3551697"/>
              <a:ext cx="3101045" cy="679289"/>
              <a:chOff x="4304044" y="1286668"/>
              <a:chExt cx="294945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35">
                <a:extLst>
                  <a:ext uri="{FF2B5EF4-FFF2-40B4-BE49-F238E27FC236}">
                    <a16:creationId xmlns:a16="http://schemas.microsoft.com/office/drawing/2014/main" id="{A2CEB3D3-CCE7-4F9E-BCA4-C49EA2FBA092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949452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圆角矩形 36">
                <a:extLst>
                  <a:ext uri="{FF2B5EF4-FFF2-40B4-BE49-F238E27FC236}">
                    <a16:creationId xmlns:a16="http://schemas.microsoft.com/office/drawing/2014/main" id="{5E3F68DD-386A-43E8-8845-928BD4A93917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283346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057BE1A-3BFC-46BD-9ED9-602793ED5F65}"/>
                </a:ext>
              </a:extLst>
            </p:cNvPr>
            <p:cNvSpPr/>
            <p:nvPr/>
          </p:nvSpPr>
          <p:spPr>
            <a:xfrm>
              <a:off x="2100291" y="3713803"/>
              <a:ext cx="292024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TextBox 75">
              <a:extLst>
                <a:ext uri="{FF2B5EF4-FFF2-40B4-BE49-F238E27FC236}">
                  <a16:creationId xmlns:a16="http://schemas.microsoft.com/office/drawing/2014/main" id="{DE7E1DD7-EBCB-4A6D-B312-0E1CD212136A}"/>
                </a:ext>
              </a:extLst>
            </p:cNvPr>
            <p:cNvSpPr txBox="1"/>
            <p:nvPr/>
          </p:nvSpPr>
          <p:spPr>
            <a:xfrm>
              <a:off x="2358460" y="3701641"/>
              <a:ext cx="2369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扫描二维码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B6D860-84A4-48A3-B158-F86580385B7B}"/>
              </a:ext>
            </a:extLst>
          </p:cNvPr>
          <p:cNvGrpSpPr/>
          <p:nvPr/>
        </p:nvGrpSpPr>
        <p:grpSpPr>
          <a:xfrm>
            <a:off x="9277753" y="3973935"/>
            <a:ext cx="2547908" cy="581791"/>
            <a:chOff x="1815091" y="3551697"/>
            <a:chExt cx="3101045" cy="67928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B466A98-6532-407D-90B4-E47B9DAE2F3E}"/>
                </a:ext>
              </a:extLst>
            </p:cNvPr>
            <p:cNvGrpSpPr/>
            <p:nvPr/>
          </p:nvGrpSpPr>
          <p:grpSpPr>
            <a:xfrm>
              <a:off x="1815091" y="3551697"/>
              <a:ext cx="3101045" cy="679289"/>
              <a:chOff x="4304044" y="1286668"/>
              <a:chExt cx="294945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圆角矩形 35">
                <a:extLst>
                  <a:ext uri="{FF2B5EF4-FFF2-40B4-BE49-F238E27FC236}">
                    <a16:creationId xmlns:a16="http://schemas.microsoft.com/office/drawing/2014/main" id="{A34CF1BD-BD37-42A8-A158-26C4067DA50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949452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圆角矩形 36">
                <a:extLst>
                  <a:ext uri="{FF2B5EF4-FFF2-40B4-BE49-F238E27FC236}">
                    <a16:creationId xmlns:a16="http://schemas.microsoft.com/office/drawing/2014/main" id="{416B19D6-BA24-4256-A62B-352BC4F818E6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283346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56F0B73-2A3E-4135-83DF-FC1C4BAA7271}"/>
                </a:ext>
              </a:extLst>
            </p:cNvPr>
            <p:cNvSpPr/>
            <p:nvPr/>
          </p:nvSpPr>
          <p:spPr>
            <a:xfrm>
              <a:off x="2100291" y="3713803"/>
              <a:ext cx="292024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TextBox 75">
              <a:extLst>
                <a:ext uri="{FF2B5EF4-FFF2-40B4-BE49-F238E27FC236}">
                  <a16:creationId xmlns:a16="http://schemas.microsoft.com/office/drawing/2014/main" id="{143CF2E9-506B-4C2D-AAF0-FDAFA1B1B838}"/>
                </a:ext>
              </a:extLst>
            </p:cNvPr>
            <p:cNvSpPr txBox="1"/>
            <p:nvPr/>
          </p:nvSpPr>
          <p:spPr>
            <a:xfrm>
              <a:off x="2358460" y="3701641"/>
              <a:ext cx="2369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录入发车信息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35E0382-D542-41DE-A00E-7F843CE390FC}"/>
              </a:ext>
            </a:extLst>
          </p:cNvPr>
          <p:cNvGrpSpPr/>
          <p:nvPr/>
        </p:nvGrpSpPr>
        <p:grpSpPr>
          <a:xfrm>
            <a:off x="9277753" y="4854220"/>
            <a:ext cx="2547908" cy="581791"/>
            <a:chOff x="1815091" y="3551697"/>
            <a:chExt cx="3101045" cy="679289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AA86DD1-7E9F-4517-8351-9C8911A8AB01}"/>
                </a:ext>
              </a:extLst>
            </p:cNvPr>
            <p:cNvGrpSpPr/>
            <p:nvPr/>
          </p:nvGrpSpPr>
          <p:grpSpPr>
            <a:xfrm>
              <a:off x="1815091" y="3551697"/>
              <a:ext cx="3101045" cy="679289"/>
              <a:chOff x="4304044" y="1286668"/>
              <a:chExt cx="294945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圆角矩形 35">
                <a:extLst>
                  <a:ext uri="{FF2B5EF4-FFF2-40B4-BE49-F238E27FC236}">
                    <a16:creationId xmlns:a16="http://schemas.microsoft.com/office/drawing/2014/main" id="{BFD6E4F1-EF6A-4E57-8923-F7212D5CA316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949452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4" name="圆角矩形 36">
                <a:extLst>
                  <a:ext uri="{FF2B5EF4-FFF2-40B4-BE49-F238E27FC236}">
                    <a16:creationId xmlns:a16="http://schemas.microsoft.com/office/drawing/2014/main" id="{C3568555-38CF-4AB7-B4E0-8C53E1036815}"/>
                  </a:ext>
                </a:extLst>
              </p:cNvPr>
              <p:cNvSpPr/>
              <p:nvPr/>
            </p:nvSpPr>
            <p:spPr>
              <a:xfrm>
                <a:off x="4351927" y="1373341"/>
                <a:ext cx="283346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9EB10EA-6790-47CA-920F-633E7C8775CB}"/>
                </a:ext>
              </a:extLst>
            </p:cNvPr>
            <p:cNvSpPr/>
            <p:nvPr/>
          </p:nvSpPr>
          <p:spPr>
            <a:xfrm>
              <a:off x="2100291" y="3713803"/>
              <a:ext cx="292024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TextBox 75">
              <a:extLst>
                <a:ext uri="{FF2B5EF4-FFF2-40B4-BE49-F238E27FC236}">
                  <a16:creationId xmlns:a16="http://schemas.microsoft.com/office/drawing/2014/main" id="{293677FC-671A-4145-B3BA-4D4E6212B666}"/>
                </a:ext>
              </a:extLst>
            </p:cNvPr>
            <p:cNvSpPr txBox="1"/>
            <p:nvPr/>
          </p:nvSpPr>
          <p:spPr>
            <a:xfrm>
              <a:off x="2358460" y="3701641"/>
              <a:ext cx="2369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统计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项目预设目标 </a:t>
            </a:r>
            <a:r>
              <a:rPr lang="en-US" altLang="zh-CN" dirty="0"/>
              <a:t>– </a:t>
            </a:r>
            <a:r>
              <a:rPr lang="zh-CN" altLang="en-US" dirty="0"/>
              <a:t>非功能性需求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234145" y="2929982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可支持性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43614" y="1757397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设计约束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74616" y="4518431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35239" y="4518431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可靠性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94951" y="2904673"/>
            <a:ext cx="1797904" cy="11472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易用性</a:t>
              </a:r>
            </a:p>
          </p:txBody>
        </p:sp>
      </p:grpSp>
      <p:sp>
        <p:nvSpPr>
          <p:cNvPr id="31" name="TextBox 102"/>
          <p:cNvSpPr txBox="1"/>
          <p:nvPr/>
        </p:nvSpPr>
        <p:spPr>
          <a:xfrm>
            <a:off x="8225841" y="4198391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平均正常运行时间 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95%+</a:t>
            </a:r>
          </a:p>
        </p:txBody>
      </p:sp>
      <p:sp>
        <p:nvSpPr>
          <p:cNvPr id="32" name="TextBox 102"/>
          <p:cNvSpPr txBox="1"/>
          <p:nvPr/>
        </p:nvSpPr>
        <p:spPr>
          <a:xfrm>
            <a:off x="8424343" y="4747758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客户端崩溃率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3%</a:t>
            </a:r>
          </a:p>
        </p:txBody>
      </p:sp>
      <p:sp>
        <p:nvSpPr>
          <p:cNvPr id="33" name="TextBox 102"/>
          <p:cNvSpPr txBox="1"/>
          <p:nvPr/>
        </p:nvSpPr>
        <p:spPr>
          <a:xfrm>
            <a:off x="8922509" y="2742523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分钟熟悉基本操作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102"/>
          <p:cNvSpPr txBox="1"/>
          <p:nvPr/>
        </p:nvSpPr>
        <p:spPr>
          <a:xfrm>
            <a:off x="9121010" y="3293338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分钟完成预约操作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102"/>
          <p:cNvSpPr txBox="1"/>
          <p:nvPr/>
        </p:nvSpPr>
        <p:spPr>
          <a:xfrm>
            <a:off x="8295862" y="5297125"/>
            <a:ext cx="369801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服务器平均故障间隔时间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02"/>
          <p:cNvSpPr txBox="1"/>
          <p:nvPr/>
        </p:nvSpPr>
        <p:spPr>
          <a:xfrm>
            <a:off x="7933143" y="5812101"/>
            <a:ext cx="32694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平均修复时间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02"/>
          <p:cNvSpPr txBox="1"/>
          <p:nvPr/>
        </p:nvSpPr>
        <p:spPr>
          <a:xfrm>
            <a:off x="7287763" y="6309748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千行代码错误数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4bug/KLOC</a:t>
            </a:r>
          </a:p>
        </p:txBody>
      </p:sp>
      <p:sp>
        <p:nvSpPr>
          <p:cNvPr id="38" name="TextBox 102"/>
          <p:cNvSpPr txBox="1"/>
          <p:nvPr/>
        </p:nvSpPr>
        <p:spPr>
          <a:xfrm>
            <a:off x="-702986" y="4518431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最长允许响应时间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</a:p>
        </p:txBody>
      </p:sp>
      <p:sp>
        <p:nvSpPr>
          <p:cNvPr id="39" name="TextBox 102"/>
          <p:cNvSpPr txBox="1"/>
          <p:nvPr/>
        </p:nvSpPr>
        <p:spPr>
          <a:xfrm>
            <a:off x="-797505" y="5092069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平均响应时间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</a:p>
        </p:txBody>
      </p:sp>
      <p:sp>
        <p:nvSpPr>
          <p:cNvPr id="40" name="TextBox 102"/>
          <p:cNvSpPr txBox="1"/>
          <p:nvPr/>
        </p:nvSpPr>
        <p:spPr>
          <a:xfrm>
            <a:off x="-348134" y="5640667"/>
            <a:ext cx="42075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允许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个用户并发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02"/>
          <p:cNvSpPr txBox="1"/>
          <p:nvPr/>
        </p:nvSpPr>
        <p:spPr>
          <a:xfrm>
            <a:off x="487680" y="3103913"/>
            <a:ext cx="224029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小时完成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简单系统更新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02"/>
          <p:cNvSpPr txBox="1"/>
          <p:nvPr/>
        </p:nvSpPr>
        <p:spPr>
          <a:xfrm>
            <a:off x="74942" y="1782437"/>
            <a:ext cx="4706976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8565"/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语言，</a:t>
            </a:r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Spring framework</a:t>
            </a:r>
          </a:p>
          <a:p>
            <a:pPr algn="r" defTabSz="1218565"/>
            <a:r>
              <a: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项目功能展示（安卓端）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III</a:t>
            </a:r>
          </a:p>
        </p:txBody>
      </p:sp>
      <p:sp>
        <p:nvSpPr>
          <p:cNvPr id="6" name="椭圆 5"/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" name="TextBox 102"/>
          <p:cNvSpPr txBox="1"/>
          <p:nvPr/>
        </p:nvSpPr>
        <p:spPr>
          <a:xfrm>
            <a:off x="3549339" y="434292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预约班车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0" name="椭圆 9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查询班次、站点信息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90035" y="4961818"/>
            <a:ext cx="4014145" cy="420564"/>
            <a:chOff x="6464133" y="4378948"/>
            <a:chExt cx="4014145" cy="420564"/>
          </a:xfrm>
        </p:grpSpPr>
        <p:sp>
          <p:nvSpPr>
            <p:cNvPr id="13" name="椭圆 12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查询实时位置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64133" y="4961818"/>
            <a:ext cx="4014145" cy="420564"/>
            <a:chOff x="6464133" y="4378948"/>
            <a:chExt cx="4014145" cy="420564"/>
          </a:xfrm>
        </p:grpSpPr>
        <p:sp>
          <p:nvSpPr>
            <p:cNvPr id="16" name="椭圆 15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查询路线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2990035" y="556766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9" name="TextBox 102"/>
          <p:cNvSpPr txBox="1"/>
          <p:nvPr/>
        </p:nvSpPr>
        <p:spPr>
          <a:xfrm>
            <a:off x="3549339" y="553164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预约记录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464133" y="5537188"/>
            <a:ext cx="4014145" cy="420564"/>
            <a:chOff x="6464133" y="4378948"/>
            <a:chExt cx="4014145" cy="420564"/>
          </a:xfrm>
        </p:grpSpPr>
        <p:sp>
          <p:nvSpPr>
            <p:cNvPr id="21" name="椭圆 20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班次收藏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90035" y="6120058"/>
            <a:ext cx="4014145" cy="420564"/>
            <a:chOff x="6464133" y="4378948"/>
            <a:chExt cx="4014145" cy="420564"/>
          </a:xfrm>
        </p:grpSpPr>
        <p:sp>
          <p:nvSpPr>
            <p:cNvPr id="24" name="椭圆 23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安卓端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431017" y="142280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预约班车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18" y="1400921"/>
            <a:ext cx="2887408" cy="5122821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096000" y="13977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查询班次</a:t>
              </a: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80" y="1447841"/>
            <a:ext cx="2830200" cy="5075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安卓端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431017" y="142280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实时位置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96000" y="13977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查询路线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98" y="1447841"/>
            <a:ext cx="2814819" cy="50759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79" y="1447840"/>
            <a:ext cx="2830199" cy="5075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安卓端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1494763"/>
            <a:ext cx="2768673" cy="50759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7364632-5E1A-4EAE-9CEA-7AA96E93C01D}"/>
              </a:ext>
            </a:extLst>
          </p:cNvPr>
          <p:cNvGrpSpPr/>
          <p:nvPr/>
        </p:nvGrpSpPr>
        <p:grpSpPr>
          <a:xfrm>
            <a:off x="431017" y="142280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6">
              <a:extLst>
                <a:ext uri="{FF2B5EF4-FFF2-40B4-BE49-F238E27FC236}">
                  <a16:creationId xmlns:a16="http://schemas.microsoft.com/office/drawing/2014/main" id="{9D9D07C7-B6B6-4F65-B219-9511478EE6B4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403BAF8-ED92-48DC-A633-AFCC0F7C4BA3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预约记录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B4E16A-F851-4053-8640-C5863FAD722E}"/>
              </a:ext>
            </a:extLst>
          </p:cNvPr>
          <p:cNvGrpSpPr/>
          <p:nvPr/>
        </p:nvGrpSpPr>
        <p:grpSpPr>
          <a:xfrm>
            <a:off x="6096000" y="1397762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6">
              <a:extLst>
                <a:ext uri="{FF2B5EF4-FFF2-40B4-BE49-F238E27FC236}">
                  <a16:creationId xmlns:a16="http://schemas.microsoft.com/office/drawing/2014/main" id="{37109D4D-4398-40CC-A507-E035735D1665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D4402E0-E999-460E-8B70-8E3AC5773DDC}"/>
                </a:ext>
              </a:extLst>
            </p:cNvPr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班次收藏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4ABC1B3-73C7-4556-B3AF-4CC968B00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90" y="1494763"/>
            <a:ext cx="2799436" cy="507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项目功能分析 </a:t>
            </a:r>
            <a:r>
              <a:rPr lang="en-US" altLang="zh-CN" dirty="0"/>
              <a:t>– </a:t>
            </a:r>
            <a:r>
              <a:rPr lang="zh-CN" altLang="en-US" dirty="0"/>
              <a:t>预约规则及逻辑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67819" y="2669037"/>
            <a:ext cx="2682524" cy="26825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308677" y="1454093"/>
            <a:ext cx="7616100" cy="782074"/>
            <a:chOff x="4358781" y="1699851"/>
            <a:chExt cx="7616100" cy="782074"/>
          </a:xfrm>
        </p:grpSpPr>
        <p:sp>
          <p:nvSpPr>
            <p:cNvPr id="5" name="TextBox 11"/>
            <p:cNvSpPr txBox="1"/>
            <p:nvPr/>
          </p:nvSpPr>
          <p:spPr>
            <a:xfrm>
              <a:off x="6231380" y="1699851"/>
              <a:ext cx="5743501" cy="7820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保证教职工在现行制度下的乘车优先级</a:t>
              </a:r>
              <a:endParaRPr lang="en-US" altLang="zh-CN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 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系统会预留座位</a:t>
              </a:r>
              <a:endPara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48060" y="2212231"/>
              <a:ext cx="10561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tailEnd type="oval" w="sm" len="sm"/>
            </a:ln>
            <a:effectLst/>
          </p:spPr>
        </p:cxnSp>
        <p:sp>
          <p:nvSpPr>
            <p:cNvPr id="7" name="椭圆 6"/>
            <p:cNvSpPr/>
            <p:nvPr/>
          </p:nvSpPr>
          <p:spPr>
            <a:xfrm>
              <a:off x="4358781" y="1887046"/>
              <a:ext cx="584260" cy="584260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Box 41"/>
          <p:cNvSpPr txBox="1"/>
          <p:nvPr/>
        </p:nvSpPr>
        <p:spPr>
          <a:xfrm>
            <a:off x="1432891" y="3595779"/>
            <a:ext cx="175237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121856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预约座位设计原则</a:t>
            </a:r>
            <a:endParaRPr lang="en-US" altLang="zh-CN" sz="2800" b="1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308677" y="2517879"/>
            <a:ext cx="7048341" cy="782074"/>
            <a:chOff x="4363801" y="2975091"/>
            <a:chExt cx="7048341" cy="782074"/>
          </a:xfrm>
        </p:grpSpPr>
        <p:sp>
          <p:nvSpPr>
            <p:cNvPr id="9" name="TextBox 11"/>
            <p:cNvSpPr txBox="1"/>
            <p:nvPr/>
          </p:nvSpPr>
          <p:spPr>
            <a:xfrm>
              <a:off x="6236401" y="2975091"/>
              <a:ext cx="5175741" cy="7820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乘客上车前需由管理员</a:t>
              </a:r>
              <a:r>
                <a:rPr lang="zh-CN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扫码交互</a:t>
              </a:r>
              <a:endParaRPr lang="en-US" altLang="zh-CN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 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生成预约码，扫码交互</a:t>
              </a:r>
              <a:endPara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948060" y="3369812"/>
              <a:ext cx="10561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tailEnd type="oval" w="sm" len="sm"/>
            </a:ln>
            <a:effectLst/>
          </p:spPr>
        </p:cxnSp>
        <p:sp>
          <p:nvSpPr>
            <p:cNvPr id="11" name="椭圆 10"/>
            <p:cNvSpPr/>
            <p:nvPr/>
          </p:nvSpPr>
          <p:spPr>
            <a:xfrm>
              <a:off x="4363801" y="3097315"/>
              <a:ext cx="584260" cy="584260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08677" y="3458830"/>
            <a:ext cx="7053361" cy="782074"/>
            <a:chOff x="4358781" y="4112421"/>
            <a:chExt cx="7053361" cy="782074"/>
          </a:xfrm>
        </p:grpSpPr>
        <p:sp>
          <p:nvSpPr>
            <p:cNvPr id="12" name="TextBox 11"/>
            <p:cNvSpPr txBox="1"/>
            <p:nvPr/>
          </p:nvSpPr>
          <p:spPr>
            <a:xfrm>
              <a:off x="6236401" y="4112421"/>
              <a:ext cx="5175741" cy="7820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乘客不可预约过大时间跨度的车次</a:t>
              </a:r>
              <a:endParaRPr lang="en-US" altLang="zh-CN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 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仅可预约一周以内的车次</a:t>
              </a:r>
              <a:endPara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943040" y="4503458"/>
              <a:ext cx="10561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tailEnd type="oval" w="sm" len="sm"/>
            </a:ln>
            <a:effectLst/>
          </p:spPr>
        </p:cxnSp>
        <p:sp>
          <p:nvSpPr>
            <p:cNvPr id="14" name="椭圆 13"/>
            <p:cNvSpPr/>
            <p:nvPr/>
          </p:nvSpPr>
          <p:spPr>
            <a:xfrm>
              <a:off x="4358781" y="4230961"/>
              <a:ext cx="584260" cy="584260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kern="0" noProof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08677" y="4383110"/>
            <a:ext cx="7140112" cy="1197572"/>
            <a:chOff x="4358781" y="5176207"/>
            <a:chExt cx="7140112" cy="1197572"/>
          </a:xfrm>
        </p:grpSpPr>
        <p:sp>
          <p:nvSpPr>
            <p:cNvPr id="15" name="TextBox 11"/>
            <p:cNvSpPr txBox="1"/>
            <p:nvPr/>
          </p:nvSpPr>
          <p:spPr>
            <a:xfrm>
              <a:off x="6236401" y="5176207"/>
              <a:ext cx="5262492" cy="11975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维护积分制度</a:t>
              </a:r>
              <a:endParaRPr lang="en-US" altLang="zh-CN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Symbol" panose="05050102010706020507" pitchFamily="18" charset="2"/>
                <a:buChar char="Þ"/>
              </a:pP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预约未上车扣</a:t>
              </a: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积分，低于</a:t>
              </a: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积分将不得再使用预约功能</a:t>
              </a:r>
              <a:endPara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4943040" y="5567244"/>
              <a:ext cx="10561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tailEnd type="oval" w="sm" len="sm"/>
            </a:ln>
            <a:effectLst/>
          </p:spPr>
        </p:cxnSp>
        <p:sp>
          <p:nvSpPr>
            <p:cNvPr id="17" name="椭圆 16"/>
            <p:cNvSpPr/>
            <p:nvPr/>
          </p:nvSpPr>
          <p:spPr>
            <a:xfrm>
              <a:off x="4358781" y="5294747"/>
              <a:ext cx="584260" cy="584260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308677" y="5660428"/>
            <a:ext cx="7291234" cy="782074"/>
            <a:chOff x="4358781" y="4112421"/>
            <a:chExt cx="6964400" cy="782074"/>
          </a:xfrm>
        </p:grpSpPr>
        <p:sp>
          <p:nvSpPr>
            <p:cNvPr id="25" name="TextBox 11"/>
            <p:cNvSpPr txBox="1"/>
            <p:nvPr/>
          </p:nvSpPr>
          <p:spPr>
            <a:xfrm>
              <a:off x="6147440" y="4112421"/>
              <a:ext cx="5175741" cy="7820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统计分析</a:t>
              </a:r>
              <a:endParaRPr lang="en-US" altLang="zh-CN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856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 </a:t>
              </a:r>
              <a:r>
                <a:rPr lang="zh-CN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统计分析历史数据，以求各班次最佳预留座位数</a:t>
              </a:r>
              <a:endPara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4943040" y="4503458"/>
              <a:ext cx="10561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tailEnd type="oval" w="sm" len="sm"/>
            </a:ln>
            <a:effectLst/>
          </p:spPr>
        </p:cxnSp>
        <p:sp>
          <p:nvSpPr>
            <p:cNvPr id="27" name="椭圆 26"/>
            <p:cNvSpPr/>
            <p:nvPr/>
          </p:nvSpPr>
          <p:spPr>
            <a:xfrm>
              <a:off x="4358781" y="4230961"/>
              <a:ext cx="584260" cy="584260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项目功能分析 </a:t>
            </a:r>
            <a:r>
              <a:rPr lang="en-US" altLang="zh-CN" dirty="0"/>
              <a:t>– </a:t>
            </a:r>
            <a:r>
              <a:rPr lang="zh-CN" altLang="en-US" dirty="0"/>
              <a:t>预约规则及逻辑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4867" y="2502258"/>
            <a:ext cx="2682524" cy="26825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Box 41"/>
          <p:cNvSpPr txBox="1"/>
          <p:nvPr/>
        </p:nvSpPr>
        <p:spPr>
          <a:xfrm>
            <a:off x="1989939" y="3429000"/>
            <a:ext cx="175237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121856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预约座位生命</a:t>
            </a:r>
            <a:r>
              <a:rPr lang="zh-CN" altLang="en-US" sz="2800" b="1" dirty="0">
                <a:solidFill>
                  <a:srgbClr val="080808"/>
                </a:solidFill>
              </a:rPr>
              <a:t>周期</a:t>
            </a:r>
            <a:endParaRPr lang="en-US" altLang="zh-CN" sz="2800" b="1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2A595B-7A2E-4B72-91EF-02FC9A39A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59" y="1089424"/>
            <a:ext cx="4309497" cy="548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项目功能展示（后台管理）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III</a:t>
            </a:r>
          </a:p>
        </p:txBody>
      </p:sp>
      <p:sp>
        <p:nvSpPr>
          <p:cNvPr id="6" name="椭圆 5"/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" name="TextBox 102"/>
          <p:cNvSpPr txBox="1"/>
          <p:nvPr/>
        </p:nvSpPr>
        <p:spPr>
          <a:xfrm>
            <a:off x="3390581" y="4342462"/>
            <a:ext cx="323231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添加用户、司机、班次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564341" y="4372380"/>
            <a:ext cx="4014145" cy="420564"/>
            <a:chOff x="6464133" y="4378948"/>
            <a:chExt cx="4014145" cy="420564"/>
          </a:xfrm>
        </p:grpSpPr>
        <p:sp>
          <p:nvSpPr>
            <p:cNvPr id="10" name="椭圆 9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发布新公告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90035" y="4957838"/>
            <a:ext cx="3855387" cy="420564"/>
            <a:chOff x="6464133" y="4374968"/>
            <a:chExt cx="3855387" cy="420564"/>
          </a:xfrm>
        </p:grpSpPr>
        <p:sp>
          <p:nvSpPr>
            <p:cNvPr id="13" name="椭圆 12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02"/>
            <p:cNvSpPr txBox="1"/>
            <p:nvPr/>
          </p:nvSpPr>
          <p:spPr>
            <a:xfrm>
              <a:off x="6864679" y="437496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删除用户、司机、班次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64341" y="4952790"/>
            <a:ext cx="4014145" cy="420564"/>
            <a:chOff x="6464133" y="4378948"/>
            <a:chExt cx="4014145" cy="420564"/>
          </a:xfrm>
        </p:grpSpPr>
        <p:sp>
          <p:nvSpPr>
            <p:cNvPr id="16" name="椭圆 15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统计已发车次信息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2990035" y="556766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9" name="TextBox 102"/>
          <p:cNvSpPr txBox="1"/>
          <p:nvPr/>
        </p:nvSpPr>
        <p:spPr>
          <a:xfrm>
            <a:off x="3390581" y="5532325"/>
            <a:ext cx="291479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修改用户、司机、班次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564341" y="5532325"/>
            <a:ext cx="4014145" cy="420564"/>
            <a:chOff x="6464133" y="4378948"/>
            <a:chExt cx="4014145" cy="420564"/>
          </a:xfrm>
        </p:grpSpPr>
        <p:sp>
          <p:nvSpPr>
            <p:cNvPr id="21" name="椭圆 20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统计预约信息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90035" y="6093557"/>
            <a:ext cx="3855386" cy="420564"/>
            <a:chOff x="6464133" y="4352447"/>
            <a:chExt cx="3855386" cy="420564"/>
          </a:xfrm>
        </p:grpSpPr>
        <p:sp>
          <p:nvSpPr>
            <p:cNvPr id="24" name="椭圆 23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02"/>
            <p:cNvSpPr txBox="1"/>
            <p:nvPr/>
          </p:nvSpPr>
          <p:spPr>
            <a:xfrm>
              <a:off x="6864678" y="4352447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查询用户、司机、班次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19670" y="1268667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425371" y="998305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04537" y="1268667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项目情况综述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119670" y="2180722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25371" y="1910359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4537" y="2180722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项目预设目标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119670" y="3054978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25371" y="2860306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04537" y="3054978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3119670" y="3980034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425371" y="3785362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4537" y="3980034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项目架构分析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119670" y="4909660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425371" y="4714989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04537" y="4909660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72721" y="-94342"/>
            <a:ext cx="1945198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72720" y="462829"/>
            <a:ext cx="1945199" cy="949947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 Page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2"/>
          <p:cNvSpPr/>
          <p:nvPr/>
        </p:nvSpPr>
        <p:spPr>
          <a:xfrm>
            <a:off x="3119670" y="5843775"/>
            <a:ext cx="6528725" cy="471587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圆角矩形 23"/>
          <p:cNvSpPr/>
          <p:nvPr/>
        </p:nvSpPr>
        <p:spPr>
          <a:xfrm>
            <a:off x="3425371" y="5649104"/>
            <a:ext cx="1632181" cy="480053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第六部分</a:t>
            </a:r>
          </a:p>
        </p:txBody>
      </p:sp>
      <p:sp>
        <p:nvSpPr>
          <p:cNvPr id="29" name="TextBox 24"/>
          <p:cNvSpPr txBox="1"/>
          <p:nvPr/>
        </p:nvSpPr>
        <p:spPr>
          <a:xfrm>
            <a:off x="5604537" y="5843775"/>
            <a:ext cx="20745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 animBg="1"/>
      <p:bldP spid="9" grpId="0" animBg="1"/>
      <p:bldP spid="10" grpId="0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7" grpId="0" animBg="1"/>
      <p:bldP spid="27" grpId="0" animBg="1"/>
      <p:bldP spid="26" grpId="0" animBg="1"/>
      <p:bldP spid="28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后台管理系统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1" y="1294029"/>
            <a:ext cx="6164371" cy="2872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54" y="3633397"/>
            <a:ext cx="6227002" cy="287291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468926" y="4819105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删除司机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75797" y="1723100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修改用户</a:t>
              </a:r>
            </a:p>
          </p:txBody>
        </p:sp>
      </p:grpSp>
      <p:sp>
        <p:nvSpPr>
          <p:cNvPr id="13" name="箭头: 左 12"/>
          <p:cNvSpPr/>
          <p:nvPr/>
        </p:nvSpPr>
        <p:spPr>
          <a:xfrm>
            <a:off x="6874347" y="2016246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左 13"/>
          <p:cNvSpPr/>
          <p:nvPr/>
        </p:nvSpPr>
        <p:spPr>
          <a:xfrm rot="10800000">
            <a:off x="4749458" y="5107776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后台管理系统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993722" y="4720011"/>
            <a:ext cx="1409178" cy="1281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79427" y="760413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</a:t>
              </a:r>
              <a:endParaRPr lang="en-US" altLang="zh-CN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时刻表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75797" y="1723100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添加班次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36" y="1231594"/>
            <a:ext cx="6254501" cy="29708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31" y="3743450"/>
            <a:ext cx="6318004" cy="2857461"/>
          </a:xfrm>
          <a:prstGeom prst="rect">
            <a:avLst/>
          </a:prstGeom>
        </p:spPr>
      </p:pic>
      <p:sp>
        <p:nvSpPr>
          <p:cNvPr id="15" name="箭头: 左 14"/>
          <p:cNvSpPr/>
          <p:nvPr/>
        </p:nvSpPr>
        <p:spPr>
          <a:xfrm>
            <a:off x="6811717" y="2011771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 16"/>
          <p:cNvSpPr/>
          <p:nvPr/>
        </p:nvSpPr>
        <p:spPr>
          <a:xfrm rot="10800000">
            <a:off x="4607711" y="5075867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项目功能展示 </a:t>
            </a:r>
            <a:r>
              <a:rPr lang="en-US" altLang="zh-CN" dirty="0"/>
              <a:t>– </a:t>
            </a:r>
            <a:r>
              <a:rPr lang="zh-CN" altLang="en-US" dirty="0"/>
              <a:t>后台管理系统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186743" y="4934269"/>
            <a:ext cx="1416572" cy="12190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统计预约情况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75797" y="1723100"/>
            <a:ext cx="1147276" cy="1147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发布公告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1" y="1314223"/>
            <a:ext cx="5720438" cy="27822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94" y="3735635"/>
            <a:ext cx="6314159" cy="2898773"/>
          </a:xfrm>
          <a:prstGeom prst="rect">
            <a:avLst/>
          </a:prstGeom>
        </p:spPr>
      </p:pic>
      <p:sp>
        <p:nvSpPr>
          <p:cNvPr id="15" name="箭头: 左 14"/>
          <p:cNvSpPr/>
          <p:nvPr/>
        </p:nvSpPr>
        <p:spPr>
          <a:xfrm>
            <a:off x="6811717" y="2011771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左 15"/>
          <p:cNvSpPr/>
          <p:nvPr/>
        </p:nvSpPr>
        <p:spPr>
          <a:xfrm rot="10800000">
            <a:off x="4784543" y="5258810"/>
            <a:ext cx="576197" cy="5699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项目架构分析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IV</a:t>
            </a:r>
          </a:p>
        </p:txBody>
      </p:sp>
      <p:sp>
        <p:nvSpPr>
          <p:cNvPr id="6" name="椭圆 5"/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" name="TextBox 102"/>
          <p:cNvSpPr txBox="1"/>
          <p:nvPr/>
        </p:nvSpPr>
        <p:spPr>
          <a:xfrm>
            <a:off x="3549339" y="434292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0" name="椭圆 9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3005275" y="495806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3" name="TextBox 102"/>
          <p:cNvSpPr txBox="1"/>
          <p:nvPr/>
        </p:nvSpPr>
        <p:spPr>
          <a:xfrm>
            <a:off x="3564579" y="4922041"/>
            <a:ext cx="23485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预约规则及逻辑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64133" y="4906544"/>
            <a:ext cx="4014145" cy="420564"/>
            <a:chOff x="6464133" y="4378948"/>
            <a:chExt cx="4014145" cy="420564"/>
          </a:xfrm>
        </p:grpSpPr>
        <p:sp>
          <p:nvSpPr>
            <p:cNvPr id="18" name="椭圆 17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项目设计亮点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技术架构</a:t>
            </a:r>
          </a:p>
        </p:txBody>
      </p:sp>
      <p:pic>
        <p:nvPicPr>
          <p:cNvPr id="25" name="图片 24" descr="技术架构图"/>
          <p:cNvPicPr/>
          <p:nvPr/>
        </p:nvPicPr>
        <p:blipFill>
          <a:blip r:embed="rId3"/>
          <a:stretch>
            <a:fillRect/>
          </a:stretch>
        </p:blipFill>
        <p:spPr>
          <a:xfrm>
            <a:off x="2818453" y="1252730"/>
            <a:ext cx="6555093" cy="5317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技术架构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655905" y="1546614"/>
            <a:ext cx="4795520" cy="1243853"/>
            <a:chOff x="1005840" y="1448547"/>
            <a:chExt cx="4795520" cy="1243853"/>
          </a:xfrm>
        </p:grpSpPr>
        <p:sp>
          <p:nvSpPr>
            <p:cNvPr id="3" name="矩形: 圆角 2"/>
            <p:cNvSpPr/>
            <p:nvPr/>
          </p:nvSpPr>
          <p:spPr>
            <a:xfrm>
              <a:off x="1005840" y="1448547"/>
              <a:ext cx="4795520" cy="124385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113637" y="1514529"/>
              <a:ext cx="4563567" cy="1048766"/>
              <a:chOff x="1113637" y="1514529"/>
              <a:chExt cx="4563567" cy="1048766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1113637" y="1887179"/>
                <a:ext cx="242600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HTML, CSS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JavaScript</a:t>
                </a: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3698239" y="1886141"/>
                <a:ext cx="197896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前端框架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Bootstrap, jQuery</a:t>
                </a:r>
              </a:p>
            </p:txBody>
          </p:sp>
          <p:sp>
            <p:nvSpPr>
              <p:cNvPr id="25" name="TextBox 5"/>
              <p:cNvSpPr txBox="1"/>
              <p:nvPr/>
            </p:nvSpPr>
            <p:spPr>
              <a:xfrm>
                <a:off x="2155037" y="1514529"/>
                <a:ext cx="2509598" cy="333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8565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 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Web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后台管理系统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862294" y="1546615"/>
            <a:ext cx="3407563" cy="1243853"/>
            <a:chOff x="1113637" y="3429000"/>
            <a:chExt cx="3407563" cy="1228881"/>
          </a:xfrm>
        </p:grpSpPr>
        <p:sp>
          <p:nvSpPr>
            <p:cNvPr id="16" name="任意多边形: 形状 15"/>
            <p:cNvSpPr/>
            <p:nvPr/>
          </p:nvSpPr>
          <p:spPr>
            <a:xfrm>
              <a:off x="1232712" y="3877151"/>
              <a:ext cx="922325" cy="676116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2326639" y="3877151"/>
              <a:ext cx="2060245" cy="676116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后端框架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algn="ctr" defTabSz="2266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framework</a:t>
              </a:r>
            </a:p>
          </p:txBody>
        </p:sp>
        <p:sp>
          <p:nvSpPr>
            <p:cNvPr id="27" name="矩形: 圆角 26"/>
            <p:cNvSpPr/>
            <p:nvPr/>
          </p:nvSpPr>
          <p:spPr>
            <a:xfrm>
              <a:off x="1113637" y="3429000"/>
              <a:ext cx="3407563" cy="1228881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5"/>
            <p:cNvSpPr txBox="1"/>
            <p:nvPr/>
          </p:nvSpPr>
          <p:spPr>
            <a:xfrm>
              <a:off x="2443924" y="3486299"/>
              <a:ext cx="595035" cy="3335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218565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160957" y="3129609"/>
            <a:ext cx="5425440" cy="3221130"/>
            <a:chOff x="1016000" y="3049488"/>
            <a:chExt cx="5425440" cy="2914432"/>
          </a:xfrm>
        </p:grpSpPr>
        <p:sp>
          <p:nvSpPr>
            <p:cNvPr id="28" name="矩形: 圆角 27"/>
            <p:cNvSpPr/>
            <p:nvPr/>
          </p:nvSpPr>
          <p:spPr>
            <a:xfrm>
              <a:off x="1016000" y="3049488"/>
              <a:ext cx="5425440" cy="2914432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196899" y="3115857"/>
              <a:ext cx="5022495" cy="2674213"/>
              <a:chOff x="1196899" y="3115857"/>
              <a:chExt cx="5022495" cy="2674213"/>
            </a:xfrm>
          </p:grpSpPr>
          <p:sp>
            <p:nvSpPr>
              <p:cNvPr id="18" name="任意多边形: 形状 17"/>
              <p:cNvSpPr/>
              <p:nvPr/>
            </p:nvSpPr>
            <p:spPr>
              <a:xfrm>
                <a:off x="1196899" y="3494426"/>
                <a:ext cx="92232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</a:t>
                </a: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2300123" y="3507810"/>
                <a:ext cx="1562405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</a:t>
                </a:r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SDK</a:t>
                </a: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4051351" y="3494426"/>
                <a:ext cx="216804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网络通信模块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Retrofit3 + Rxjava2</a:t>
                </a: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3222447" y="4304190"/>
                <a:ext cx="216804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应用内组件通信模块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EventBus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3380537" y="5113954"/>
                <a:ext cx="1595121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消息推送模块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LeanCloud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1210767" y="5113954"/>
                <a:ext cx="1975003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Jaccount</a:t>
                </a: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认证模块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Jaccount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SDK</a:t>
                </a: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1209345" y="4304190"/>
                <a:ext cx="1819757" cy="676116"/>
              </a:xfrm>
              <a:custGeom>
                <a:avLst/>
                <a:gdLst>
                  <a:gd name="connsiteX0" fmla="*/ 0 w 2135187"/>
                  <a:gd name="connsiteY0" fmla="*/ 128111 h 1281112"/>
                  <a:gd name="connsiteX1" fmla="*/ 128111 w 2135187"/>
                  <a:gd name="connsiteY1" fmla="*/ 0 h 1281112"/>
                  <a:gd name="connsiteX2" fmla="*/ 2007076 w 2135187"/>
                  <a:gd name="connsiteY2" fmla="*/ 0 h 1281112"/>
                  <a:gd name="connsiteX3" fmla="*/ 2135187 w 2135187"/>
                  <a:gd name="connsiteY3" fmla="*/ 128111 h 1281112"/>
                  <a:gd name="connsiteX4" fmla="*/ 2135187 w 2135187"/>
                  <a:gd name="connsiteY4" fmla="*/ 1153001 h 1281112"/>
                  <a:gd name="connsiteX5" fmla="*/ 2007076 w 2135187"/>
                  <a:gd name="connsiteY5" fmla="*/ 1281112 h 1281112"/>
                  <a:gd name="connsiteX6" fmla="*/ 128111 w 2135187"/>
                  <a:gd name="connsiteY6" fmla="*/ 1281112 h 1281112"/>
                  <a:gd name="connsiteX7" fmla="*/ 0 w 2135187"/>
                  <a:gd name="connsiteY7" fmla="*/ 1153001 h 1281112"/>
                  <a:gd name="connsiteX8" fmla="*/ 0 w 2135187"/>
                  <a:gd name="connsiteY8" fmla="*/ 128111 h 128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187" h="1281112">
                    <a:moveTo>
                      <a:pt x="0" y="128111"/>
                    </a:moveTo>
                    <a:cubicBezTo>
                      <a:pt x="0" y="57357"/>
                      <a:pt x="57357" y="0"/>
                      <a:pt x="128111" y="0"/>
                    </a:cubicBezTo>
                    <a:lnTo>
                      <a:pt x="2007076" y="0"/>
                    </a:lnTo>
                    <a:cubicBezTo>
                      <a:pt x="2077830" y="0"/>
                      <a:pt x="2135187" y="57357"/>
                      <a:pt x="2135187" y="128111"/>
                    </a:cubicBezTo>
                    <a:lnTo>
                      <a:pt x="2135187" y="1153001"/>
                    </a:lnTo>
                    <a:cubicBezTo>
                      <a:pt x="2135187" y="1223755"/>
                      <a:pt x="2077830" y="1281112"/>
                      <a:pt x="2007076" y="1281112"/>
                    </a:cubicBezTo>
                    <a:lnTo>
                      <a:pt x="128111" y="1281112"/>
                    </a:lnTo>
                    <a:cubicBezTo>
                      <a:pt x="57357" y="1281112"/>
                      <a:pt x="0" y="1223755"/>
                      <a:pt x="0" y="1153001"/>
                    </a:cubicBezTo>
                    <a:lnTo>
                      <a:pt x="0" y="128111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1832" tIns="231832" rIns="231832" bIns="231832" numCol="1" spcCol="1270" anchor="ctr" anchorCtr="0">
                <a:noAutofit/>
              </a:bodyPr>
              <a:lstStyle/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地图模块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ctr" defTabSz="226695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BaiduMap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SDK</a:t>
                </a:r>
              </a:p>
            </p:txBody>
          </p:sp>
          <p:sp>
            <p:nvSpPr>
              <p:cNvPr id="31" name="TextBox 5"/>
              <p:cNvSpPr txBox="1"/>
              <p:nvPr/>
            </p:nvSpPr>
            <p:spPr>
              <a:xfrm>
                <a:off x="2559946" y="3115857"/>
                <a:ext cx="2276585" cy="333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218565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 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安卓移动端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开发环境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396026" y="1607597"/>
            <a:ext cx="7399947" cy="4654307"/>
            <a:chOff x="2380661" y="1711769"/>
            <a:chExt cx="6613417" cy="4255783"/>
          </a:xfrm>
        </p:grpSpPr>
        <p:sp>
          <p:nvSpPr>
            <p:cNvPr id="4" name="任意多边形: 形状 3"/>
            <p:cNvSpPr/>
            <p:nvPr/>
          </p:nvSpPr>
          <p:spPr>
            <a:xfrm>
              <a:off x="4580786" y="1711769"/>
              <a:ext cx="253772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Power Designer 6.5</a:t>
              </a:r>
              <a:endParaRPr lang="zh-CN" altLang="en-US" sz="2000" kern="1200" dirty="0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4580786" y="2311012"/>
              <a:ext cx="92228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git</a:t>
              </a:r>
              <a:endParaRPr lang="zh-CN" altLang="en-US" sz="2000" kern="1200" dirty="0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5738254" y="2310800"/>
              <a:ext cx="123724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GitHub</a:t>
              </a:r>
              <a:endParaRPr lang="zh-CN" altLang="en-US" sz="2000" kern="1200" dirty="0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4571774" y="2923458"/>
              <a:ext cx="168428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IntelliJ IDEA</a:t>
              </a:r>
              <a:endParaRPr lang="zh-CN" altLang="en-US" sz="2000" kern="1200" dirty="0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571774" y="3516415"/>
              <a:ext cx="2465509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Android Studio 3.1</a:t>
              </a:r>
              <a:endParaRPr lang="zh-CN" altLang="en-US" sz="2000" kern="1200" dirty="0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4571774" y="4167514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Gradle</a:t>
              </a:r>
              <a:endParaRPr lang="zh-CN" altLang="en-US" sz="2000" kern="1200" dirty="0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6053973" y="4167514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Maven</a:t>
              </a:r>
              <a:endParaRPr lang="zh-CN" altLang="en-US" sz="2000" kern="1200" dirty="0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4588636" y="4828209"/>
              <a:ext cx="133547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kern="1200" dirty="0"/>
                <a:t>Appium</a:t>
              </a:r>
              <a:endParaRPr lang="zh-CN" altLang="en-US" sz="2000" kern="1200" dirty="0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580786" y="5501488"/>
              <a:ext cx="1264358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Jenkins</a:t>
              </a:r>
              <a:endParaRPr lang="zh-CN" altLang="en-US" sz="2000" kern="1200" dirty="0"/>
            </a:p>
          </p:txBody>
        </p:sp>
        <p:sp>
          <p:nvSpPr>
            <p:cNvPr id="13" name="TextBox 33"/>
            <p:cNvSpPr txBox="1"/>
            <p:nvPr/>
          </p:nvSpPr>
          <p:spPr>
            <a:xfrm>
              <a:off x="2895877" y="1711769"/>
              <a:ext cx="1476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建模工具：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7327343" y="1711769"/>
              <a:ext cx="1666735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Axure </a:t>
              </a:r>
              <a:r>
                <a:rPr lang="en-US" altLang="zh-CN" sz="2000" kern="1200" dirty="0"/>
                <a:t>RP 8</a:t>
              </a:r>
              <a:endParaRPr lang="zh-CN" altLang="en-US" sz="2000" kern="1200" dirty="0"/>
            </a:p>
          </p:txBody>
        </p:sp>
        <p:sp>
          <p:nvSpPr>
            <p:cNvPr id="15" name="TextBox 33"/>
            <p:cNvSpPr txBox="1"/>
            <p:nvPr/>
          </p:nvSpPr>
          <p:spPr>
            <a:xfrm>
              <a:off x="2546430" y="2333645"/>
              <a:ext cx="2082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版本控制工具：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33"/>
            <p:cNvSpPr txBox="1"/>
            <p:nvPr/>
          </p:nvSpPr>
          <p:spPr>
            <a:xfrm>
              <a:off x="2886862" y="3228945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33"/>
            <p:cNvSpPr txBox="1"/>
            <p:nvPr/>
          </p:nvSpPr>
          <p:spPr>
            <a:xfrm>
              <a:off x="2886863" y="4167514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构建工具：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33"/>
            <p:cNvSpPr txBox="1"/>
            <p:nvPr/>
          </p:nvSpPr>
          <p:spPr>
            <a:xfrm>
              <a:off x="2380661" y="4823281"/>
              <a:ext cx="23748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自动化测试框架：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33"/>
            <p:cNvSpPr txBox="1"/>
            <p:nvPr/>
          </p:nvSpPr>
          <p:spPr>
            <a:xfrm>
              <a:off x="2650602" y="5532799"/>
              <a:ext cx="1834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CI/CD</a:t>
              </a:r>
              <a:r>
                <a:rPr lang="zh-CN" altLang="en-US" sz="2000" b="1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6464892" y="2923458"/>
              <a:ext cx="1570501" cy="466064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832" tIns="231832" rIns="231832" bIns="231832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000" dirty="0"/>
                <a:t>WebStorm</a:t>
              </a:r>
              <a:endParaRPr lang="zh-CN" altLang="en-US" sz="20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项目设计及技术亮点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6824" y="1574165"/>
            <a:ext cx="9034171" cy="4885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40000"/>
              </a:lnSpc>
            </a:pPr>
            <a:endParaRPr lang="zh-CN" altLang="en-US" dirty="0"/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为校车更加便利、程序化设计了一套可行的管理方案</a:t>
            </a:r>
            <a:endParaRPr lang="en-US" altLang="zh-CN" dirty="0"/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设置了公告功能，提供了较为及时的信息发布平台</a:t>
            </a:r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管理员客户端增加了统计功能，使得管理员能够及时查看校车乘坐情况</a:t>
            </a:r>
          </a:p>
          <a:p>
            <a:endParaRPr lang="en-US" altLang="zh-CN" dirty="0"/>
          </a:p>
          <a:p>
            <a:endParaRPr lang="zh-CN" altLang="en-US" dirty="0"/>
          </a:p>
          <a:p>
            <a:pPr>
              <a:lnSpc>
                <a:spcPct val="40000"/>
              </a:lnSpc>
            </a:pPr>
            <a:r>
              <a:rPr lang="zh-CN" altLang="en-US" dirty="0"/>
              <a:t> 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客户端使用</a:t>
            </a:r>
            <a:r>
              <a:rPr lang="en-US" altLang="zh-CN" dirty="0"/>
              <a:t>Android</a:t>
            </a:r>
            <a:r>
              <a:rPr lang="zh-CN" altLang="en-US" dirty="0"/>
              <a:t>原生</a:t>
            </a:r>
            <a:r>
              <a:rPr lang="en-US" altLang="zh-CN" dirty="0"/>
              <a:t>SDK</a:t>
            </a:r>
            <a:r>
              <a:rPr lang="zh-CN" altLang="en-US" dirty="0"/>
              <a:t>进行开发，与用户的交互更加流畅，更加可操控</a:t>
            </a:r>
            <a:r>
              <a:rPr lang="en-US" altLang="zh-CN" dirty="0"/>
              <a:t>Android</a:t>
            </a:r>
            <a:r>
              <a:rPr lang="zh-CN" altLang="en-US" dirty="0"/>
              <a:t>系统随时监测网络状态变化、设置日历提醒发车等。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使用了</a:t>
            </a:r>
            <a:r>
              <a:rPr lang="en-US" altLang="zh-CN" dirty="0"/>
              <a:t>Cookies</a:t>
            </a:r>
            <a:r>
              <a:rPr lang="zh-CN" altLang="en-US" dirty="0"/>
              <a:t>持久化解决方案、退出应用后下次自动登陆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提供了</a:t>
            </a:r>
            <a:r>
              <a:rPr lang="en-US" altLang="zh-CN" dirty="0"/>
              <a:t>APP</a:t>
            </a:r>
            <a:r>
              <a:rPr lang="zh-CN" altLang="en-US" dirty="0"/>
              <a:t>端的</a:t>
            </a:r>
            <a:r>
              <a:rPr lang="en-US" altLang="zh-CN" dirty="0" err="1"/>
              <a:t>Jaccount</a:t>
            </a:r>
            <a:r>
              <a:rPr lang="zh-CN" altLang="en-US" dirty="0"/>
              <a:t>认证服务功能，交大用户无需注册即可使用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</a:t>
            </a:r>
            <a:r>
              <a:rPr lang="en-US" altLang="zh-CN" dirty="0" err="1"/>
              <a:t>SpringSecurity</a:t>
            </a:r>
            <a:r>
              <a:rPr lang="zh-CN" altLang="en-US" dirty="0"/>
              <a:t>保护后台管理系统，禁止跨域请求，提高安全性</a:t>
            </a:r>
            <a:endParaRPr lang="en-US" altLang="zh-CN" dirty="0"/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zh-CN" dirty="0"/>
              <a:t>使用了</a:t>
            </a:r>
            <a:r>
              <a:rPr lang="en-US" altLang="zh-CN" dirty="0" err="1"/>
              <a:t>BaiduMap</a:t>
            </a:r>
            <a:r>
              <a:rPr lang="en-US" altLang="zh-CN" dirty="0"/>
              <a:t> SDK</a:t>
            </a:r>
            <a:r>
              <a:rPr lang="zh-CN" altLang="zh-CN" dirty="0"/>
              <a:t>来完成功能</a:t>
            </a:r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9D8D7828-2995-431C-9658-4FF52B856E01}"/>
              </a:ext>
            </a:extLst>
          </p:cNvPr>
          <p:cNvSpPr txBox="1"/>
          <p:nvPr/>
        </p:nvSpPr>
        <p:spPr>
          <a:xfrm>
            <a:off x="1357076" y="1522730"/>
            <a:ext cx="1651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5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rgbClr val="C00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设计亮点：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1B596641-6B1F-4C24-8E28-7DAE3B67A005}"/>
              </a:ext>
            </a:extLst>
          </p:cNvPr>
          <p:cNvSpPr txBox="1"/>
          <p:nvPr/>
        </p:nvSpPr>
        <p:spPr>
          <a:xfrm>
            <a:off x="1357076" y="3357709"/>
            <a:ext cx="1651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5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rgbClr val="C00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技术亮点：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项目架构分析 </a:t>
            </a:r>
            <a:r>
              <a:rPr lang="en-US" altLang="zh-CN" dirty="0"/>
              <a:t>– </a:t>
            </a:r>
            <a:r>
              <a:rPr lang="zh-CN" altLang="en-US" dirty="0"/>
              <a:t>架构风格和设计模式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6825" y="1574165"/>
            <a:ext cx="8370570" cy="49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40000"/>
              </a:lnSpc>
            </a:pPr>
            <a:endParaRPr lang="zh-CN" altLang="en-US" dirty="0"/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采用客户／服务器风格实现管理端、客户端与后端的分离；</a:t>
            </a:r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通信</a:t>
            </a:r>
            <a:r>
              <a:rPr lang="en-US" altLang="zh-CN" dirty="0"/>
              <a:t>API</a:t>
            </a:r>
            <a:r>
              <a:rPr lang="zh-CN" altLang="en-US" dirty="0"/>
              <a:t>采用</a:t>
            </a:r>
            <a:r>
              <a:rPr lang="en-US" altLang="zh-CN" dirty="0"/>
              <a:t>RESTful</a:t>
            </a:r>
            <a:r>
              <a:rPr lang="zh-CN" altLang="en-US" dirty="0"/>
              <a:t>架构风格；</a:t>
            </a:r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后端、客户端编码中采用面向对象风格；</a:t>
            </a:r>
          </a:p>
          <a:p>
            <a:pPr marL="285750" indent="-285750">
              <a:lnSpc>
                <a:spcPct val="14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后端编码中采用层次系统风格进行系统设计；</a:t>
            </a:r>
          </a:p>
          <a:p>
            <a:endParaRPr lang="zh-CN" altLang="en-US" dirty="0"/>
          </a:p>
          <a:p>
            <a:pPr>
              <a:lnSpc>
                <a:spcPct val="40000"/>
              </a:lnSpc>
            </a:pPr>
            <a:endParaRPr lang="zh-CN" altLang="en-US" dirty="0"/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使用单例模式管理</a:t>
            </a:r>
            <a:r>
              <a:rPr lang="en-US" altLang="zh-CN" dirty="0"/>
              <a:t>Android</a:t>
            </a:r>
            <a:r>
              <a:rPr lang="zh-CN" altLang="en-US" dirty="0"/>
              <a:t>客户端</a:t>
            </a:r>
            <a:r>
              <a:rPr lang="en-US" altLang="zh-CN" dirty="0"/>
              <a:t>Application</a:t>
            </a:r>
            <a:r>
              <a:rPr lang="zh-CN" altLang="en-US" dirty="0"/>
              <a:t>对象、</a:t>
            </a:r>
            <a:r>
              <a:rPr lang="en-US" altLang="zh-CN" dirty="0" err="1"/>
              <a:t>UserManager</a:t>
            </a:r>
            <a:r>
              <a:rPr lang="zh-CN" altLang="en-US" dirty="0"/>
              <a:t>对象与</a:t>
            </a:r>
            <a:r>
              <a:rPr lang="en-US" altLang="zh-CN" dirty="0" err="1"/>
              <a:t>RetrofitClient</a:t>
            </a:r>
            <a:r>
              <a:rPr lang="zh-CN" altLang="en-US" dirty="0"/>
              <a:t>对象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使用适配器模式完成</a:t>
            </a:r>
            <a:r>
              <a:rPr lang="en-US" altLang="zh-CN" dirty="0"/>
              <a:t>Android</a:t>
            </a:r>
            <a:r>
              <a:rPr lang="zh-CN" altLang="en-US" dirty="0"/>
              <a:t>客户端视图与数据的绑定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使用了观察者模式来完成用户状态与网络状态的通信</a:t>
            </a:r>
            <a:r>
              <a:rPr lang="en-US" altLang="zh-CN" dirty="0"/>
              <a:t>Android</a:t>
            </a:r>
            <a:r>
              <a:rPr lang="zh-CN" altLang="en-US" dirty="0"/>
              <a:t>客户端</a:t>
            </a:r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使用了代理模式来动态完成网络请求</a:t>
            </a:r>
            <a:endParaRPr lang="en-US" altLang="zh-CN" dirty="0"/>
          </a:p>
          <a:p>
            <a:pPr marL="285750" indent="-285750">
              <a:lnSpc>
                <a:spcPct val="160000"/>
              </a:lnSpc>
              <a:buSzPct val="80000"/>
              <a:buFont typeface="Wingdings" panose="05000000000000000000" charset="0"/>
              <a:buChar char="ü"/>
            </a:pPr>
            <a:r>
              <a:rPr lang="zh-CN" altLang="en-US" dirty="0"/>
              <a:t>使用抽象工厂和工厂方法建立新活动</a:t>
            </a:r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9D8D7828-2995-431C-9658-4FF52B856E01}"/>
              </a:ext>
            </a:extLst>
          </p:cNvPr>
          <p:cNvSpPr txBox="1"/>
          <p:nvPr/>
        </p:nvSpPr>
        <p:spPr>
          <a:xfrm>
            <a:off x="1357076" y="1522730"/>
            <a:ext cx="1651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5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rgbClr val="C00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架构风格：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1B596641-6B1F-4C24-8E28-7DAE3B67A005}"/>
              </a:ext>
            </a:extLst>
          </p:cNvPr>
          <p:cNvSpPr txBox="1"/>
          <p:nvPr/>
        </p:nvSpPr>
        <p:spPr>
          <a:xfrm>
            <a:off x="1368178" y="3572885"/>
            <a:ext cx="1651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5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rgbClr val="C00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9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项目情况综述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</a:t>
            </a:r>
          </a:p>
        </p:txBody>
      </p:sp>
      <p:sp>
        <p:nvSpPr>
          <p:cNvPr id="6" name="椭圆 5"/>
          <p:cNvSpPr/>
          <p:nvPr/>
        </p:nvSpPr>
        <p:spPr>
          <a:xfrm>
            <a:off x="2990035" y="437894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" name="TextBox 102"/>
          <p:cNvSpPr txBox="1"/>
          <p:nvPr/>
        </p:nvSpPr>
        <p:spPr>
          <a:xfrm>
            <a:off x="3549339" y="4342921"/>
            <a:ext cx="19370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项目选题背景</a:t>
            </a:r>
            <a:endParaRPr lang="en-US" altLang="zh-CN" sz="2135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0" name="椭圆 9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项目必要性分析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90035" y="4961818"/>
            <a:ext cx="4014145" cy="420564"/>
            <a:chOff x="6464133" y="4378948"/>
            <a:chExt cx="4014145" cy="420564"/>
          </a:xfrm>
        </p:grpSpPr>
        <p:sp>
          <p:nvSpPr>
            <p:cNvPr id="14" name="椭圆 13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项目研究意义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64133" y="4961818"/>
            <a:ext cx="4014145" cy="420564"/>
            <a:chOff x="6464133" y="4378948"/>
            <a:chExt cx="4014145" cy="420564"/>
          </a:xfrm>
        </p:grpSpPr>
        <p:sp>
          <p:nvSpPr>
            <p:cNvPr id="17" name="椭圆 16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项目同类产品分析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项目测试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E77C9D9-C2E5-41C6-8D76-D656F0AD6EC3}"/>
              </a:ext>
            </a:extLst>
          </p:cNvPr>
          <p:cNvSpPr/>
          <p:nvPr/>
        </p:nvSpPr>
        <p:spPr>
          <a:xfrm>
            <a:off x="2074197" y="1893922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96CB88-6402-499A-9DEF-E5734388C780}"/>
              </a:ext>
            </a:extLst>
          </p:cNvPr>
          <p:cNvGrpSpPr/>
          <p:nvPr/>
        </p:nvGrpSpPr>
        <p:grpSpPr>
          <a:xfrm>
            <a:off x="2759477" y="3070111"/>
            <a:ext cx="1376344" cy="134060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16">
              <a:extLst>
                <a:ext uri="{FF2B5EF4-FFF2-40B4-BE49-F238E27FC236}">
                  <a16:creationId xmlns:a16="http://schemas.microsoft.com/office/drawing/2014/main" id="{D818DC93-7ABA-4004-8269-077936DDC23B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DFD8B02-4AD6-4EDB-9277-5E45B996E8B9}"/>
                </a:ext>
              </a:extLst>
            </p:cNvPr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4E079E0-DAD7-46CF-B38D-539B29F576FB}"/>
              </a:ext>
            </a:extLst>
          </p:cNvPr>
          <p:cNvGrpSpPr/>
          <p:nvPr/>
        </p:nvGrpSpPr>
        <p:grpSpPr>
          <a:xfrm>
            <a:off x="4580144" y="2989659"/>
            <a:ext cx="1497211" cy="14972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16">
              <a:extLst>
                <a:ext uri="{FF2B5EF4-FFF2-40B4-BE49-F238E27FC236}">
                  <a16:creationId xmlns:a16="http://schemas.microsoft.com/office/drawing/2014/main" id="{A7785851-48F1-4791-881A-4E00ADE8D8A2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35C7FC2-7EA5-40A8-9BE8-C5B61B787A16}"/>
                </a:ext>
              </a:extLst>
            </p:cNvPr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非功能测试</a:t>
              </a: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2046E01C-8F0A-48BB-9203-B1E12A7EE13D}"/>
              </a:ext>
            </a:extLst>
          </p:cNvPr>
          <p:cNvSpPr/>
          <p:nvPr/>
        </p:nvSpPr>
        <p:spPr>
          <a:xfrm>
            <a:off x="1293705" y="3256924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3B5D4C7-35C7-48BF-9812-465127760F1B}"/>
              </a:ext>
            </a:extLst>
          </p:cNvPr>
          <p:cNvSpPr/>
          <p:nvPr/>
        </p:nvSpPr>
        <p:spPr>
          <a:xfrm>
            <a:off x="2074196" y="4691971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81DE1E7-130D-4E3F-82AB-891A4E10BBD4}"/>
              </a:ext>
            </a:extLst>
          </p:cNvPr>
          <p:cNvSpPr/>
          <p:nvPr/>
        </p:nvSpPr>
        <p:spPr>
          <a:xfrm>
            <a:off x="6299451" y="4381454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61D304D-05BE-4A1E-868D-0DAB1955D3FA}"/>
              </a:ext>
            </a:extLst>
          </p:cNvPr>
          <p:cNvSpPr/>
          <p:nvPr/>
        </p:nvSpPr>
        <p:spPr>
          <a:xfrm>
            <a:off x="6293700" y="2136691"/>
            <a:ext cx="986315" cy="9626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压力测试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999DD9-6F6B-434C-AF0F-1718E99E13CD}"/>
              </a:ext>
            </a:extLst>
          </p:cNvPr>
          <p:cNvSpPr/>
          <p:nvPr/>
        </p:nvSpPr>
        <p:spPr>
          <a:xfrm>
            <a:off x="7496360" y="1835497"/>
            <a:ext cx="41187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四种并发线程组来模拟多用户同时在线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20,50,100,200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测试指标有</a:t>
            </a:r>
            <a:r>
              <a:rPr lang="en-US" altLang="zh-CN" dirty="0"/>
              <a:t>4</a:t>
            </a:r>
            <a:r>
              <a:rPr lang="zh-CN" altLang="en-US" dirty="0"/>
              <a:t>个：</a:t>
            </a:r>
            <a:endParaRPr lang="en-US" altLang="zh-CN" dirty="0"/>
          </a:p>
          <a:p>
            <a:r>
              <a:rPr lang="zh-CN" altLang="en-US" dirty="0"/>
              <a:t>平均响应时间（</a:t>
            </a:r>
            <a:r>
              <a:rPr lang="en-US" altLang="zh-CN" dirty="0"/>
              <a:t>Average Time</a:t>
            </a:r>
            <a:r>
              <a:rPr lang="zh-CN" altLang="en-US" dirty="0"/>
              <a:t>）、</a:t>
            </a:r>
            <a:endParaRPr lang="en-US" altLang="zh-CN" dirty="0"/>
          </a:p>
          <a:p>
            <a:r>
              <a:rPr lang="en-US" altLang="zh-CN" dirty="0"/>
              <a:t>90%</a:t>
            </a:r>
            <a:r>
              <a:rPr lang="zh-CN" altLang="en-US" dirty="0"/>
              <a:t>响应时间线（</a:t>
            </a:r>
            <a:r>
              <a:rPr lang="en-US" altLang="zh-CN" dirty="0"/>
              <a:t>90% line</a:t>
            </a:r>
            <a:r>
              <a:rPr lang="zh-CN" altLang="en-US" dirty="0"/>
              <a:t>）、</a:t>
            </a:r>
            <a:endParaRPr lang="en-US" altLang="zh-CN" dirty="0"/>
          </a:p>
          <a:p>
            <a:r>
              <a:rPr lang="zh-CN" altLang="en-US" dirty="0"/>
              <a:t>错误率（</a:t>
            </a:r>
            <a:r>
              <a:rPr lang="en-US" altLang="zh-CN" dirty="0"/>
              <a:t>error rate</a:t>
            </a:r>
            <a:r>
              <a:rPr lang="zh-CN" altLang="en-US" dirty="0"/>
              <a:t>）、</a:t>
            </a:r>
            <a:endParaRPr lang="en-US" altLang="zh-CN" dirty="0"/>
          </a:p>
          <a:p>
            <a:r>
              <a:rPr lang="zh-CN" altLang="en-US" dirty="0"/>
              <a:t>吞吐率（每秒响应请求数、</a:t>
            </a:r>
            <a:r>
              <a:rPr lang="en-US" altLang="zh-CN" dirty="0"/>
              <a:t>throughput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2105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VI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744685"/>
            <a:ext cx="12192000" cy="870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项目总结 </a:t>
            </a:r>
            <a:r>
              <a:rPr lang="en-US" altLang="zh-CN" dirty="0"/>
              <a:t>- </a:t>
            </a:r>
            <a:r>
              <a:rPr lang="zh-CN" altLang="en-US" dirty="0"/>
              <a:t>经验教训总结</a:t>
            </a:r>
          </a:p>
        </p:txBody>
      </p:sp>
      <p:sp>
        <p:nvSpPr>
          <p:cNvPr id="6" name="任意形状 5"/>
          <p:cNvSpPr/>
          <p:nvPr/>
        </p:nvSpPr>
        <p:spPr>
          <a:xfrm rot="10800000">
            <a:off x="859971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8"/>
          <p:cNvSpPr txBox="1"/>
          <p:nvPr/>
        </p:nvSpPr>
        <p:spPr>
          <a:xfrm>
            <a:off x="957943" y="2258201"/>
            <a:ext cx="1719944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一定要采用被广泛采用的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workflow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并严格遵循</a:t>
            </a:r>
          </a:p>
        </p:txBody>
      </p:sp>
      <p:sp>
        <p:nvSpPr>
          <p:cNvPr id="12" name="任意形状 11"/>
          <p:cNvSpPr/>
          <p:nvPr/>
        </p:nvSpPr>
        <p:spPr>
          <a:xfrm>
            <a:off x="2955471" y="3472542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3042556" y="4788994"/>
            <a:ext cx="1719944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要在项目初期搭好架构，写出可复用性强的代码，避免浪费太多时间写重复代码</a:t>
            </a:r>
          </a:p>
        </p:txBody>
      </p:sp>
      <p:sp>
        <p:nvSpPr>
          <p:cNvPr id="14" name="矩形 13"/>
          <p:cNvSpPr/>
          <p:nvPr/>
        </p:nvSpPr>
        <p:spPr>
          <a:xfrm>
            <a:off x="3042556" y="4336562"/>
            <a:ext cx="171994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代码要简洁高可用</a:t>
            </a:r>
          </a:p>
        </p:txBody>
      </p:sp>
      <p:sp>
        <p:nvSpPr>
          <p:cNvPr id="18" name="任意形状 17"/>
          <p:cNvSpPr/>
          <p:nvPr/>
        </p:nvSpPr>
        <p:spPr>
          <a:xfrm rot="10800000">
            <a:off x="5050971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8"/>
          <p:cNvSpPr txBox="1"/>
          <p:nvPr/>
        </p:nvSpPr>
        <p:spPr>
          <a:xfrm>
            <a:off x="5148943" y="2258201"/>
            <a:ext cx="1719944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对同一个问题常有多种解决方案，应该考虑比较后进行决定，避免以后改变方案带来的返工。</a:t>
            </a:r>
          </a:p>
        </p:txBody>
      </p:sp>
      <p:sp>
        <p:nvSpPr>
          <p:cNvPr id="20" name="矩形 19"/>
          <p:cNvSpPr/>
          <p:nvPr/>
        </p:nvSpPr>
        <p:spPr>
          <a:xfrm>
            <a:off x="5148943" y="1805769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考虑多种方案</a:t>
            </a:r>
            <a:endParaRPr lang="en-US" altLang="zh-CN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任意形状 21"/>
          <p:cNvSpPr/>
          <p:nvPr/>
        </p:nvSpPr>
        <p:spPr>
          <a:xfrm>
            <a:off x="7146471" y="3472542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8"/>
          <p:cNvSpPr txBox="1"/>
          <p:nvPr/>
        </p:nvSpPr>
        <p:spPr>
          <a:xfrm>
            <a:off x="7233556" y="4788994"/>
            <a:ext cx="1719944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对于需要较长时间审核的账号等开发需要的凭证，应当尽早着手准备，避免影响开发进度。</a:t>
            </a:r>
          </a:p>
        </p:txBody>
      </p:sp>
      <p:sp>
        <p:nvSpPr>
          <p:cNvPr id="26" name="任意形状 25"/>
          <p:cNvSpPr/>
          <p:nvPr/>
        </p:nvSpPr>
        <p:spPr>
          <a:xfrm rot="10800000">
            <a:off x="9241970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8"/>
          <p:cNvSpPr txBox="1"/>
          <p:nvPr/>
        </p:nvSpPr>
        <p:spPr>
          <a:xfrm>
            <a:off x="9339942" y="2258201"/>
            <a:ext cx="1719944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应将系统的测试任务安排在整个项目周期中，完成部分功能后便进行相应测试，做到测试驱动的开发。</a:t>
            </a:r>
          </a:p>
        </p:txBody>
      </p:sp>
      <p:sp>
        <p:nvSpPr>
          <p:cNvPr id="28" name="矩形 27"/>
          <p:cNvSpPr/>
          <p:nvPr/>
        </p:nvSpPr>
        <p:spPr>
          <a:xfrm>
            <a:off x="9339942" y="1805769"/>
            <a:ext cx="1719944" cy="344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及时测试</a:t>
            </a:r>
            <a:endParaRPr lang="en-US" altLang="zh-CN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7943" y="1753064"/>
            <a:ext cx="171994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做好版本控制</a:t>
            </a:r>
          </a:p>
        </p:txBody>
      </p:sp>
      <p:sp>
        <p:nvSpPr>
          <p:cNvPr id="7" name="矩形 6"/>
          <p:cNvSpPr/>
          <p:nvPr/>
        </p:nvSpPr>
        <p:spPr>
          <a:xfrm>
            <a:off x="7238728" y="4253059"/>
            <a:ext cx="171994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尽早做好准备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676101" y="2485658"/>
            <a:ext cx="4839798" cy="1472310"/>
            <a:chOff x="1228545" y="1206492"/>
            <a:chExt cx="3806912" cy="1472310"/>
          </a:xfrm>
        </p:grpSpPr>
        <p:grpSp>
          <p:nvGrpSpPr>
            <p:cNvPr id="29" name="组合 28"/>
            <p:cNvGrpSpPr/>
            <p:nvPr/>
          </p:nvGrpSpPr>
          <p:grpSpPr>
            <a:xfrm>
              <a:off x="1228545" y="1206492"/>
              <a:ext cx="3757472" cy="1472310"/>
              <a:chOff x="-18000" y="1401622"/>
              <a:chExt cx="1368000" cy="1368000"/>
            </a:xfrm>
            <a:effectLst>
              <a:outerShdw blurRad="444500" dist="254000" dir="8100000" algn="ctr" rotWithShape="0">
                <a:schemeClr val="tx1">
                  <a:alpha val="50000"/>
                </a:schemeClr>
              </a:outerShdw>
            </a:effectLst>
          </p:grpSpPr>
          <p:sp>
            <p:nvSpPr>
              <p:cNvPr id="31" name="圆角矩形 67"/>
              <p:cNvSpPr/>
              <p:nvPr/>
            </p:nvSpPr>
            <p:spPr>
              <a:xfrm>
                <a:off x="-18000" y="1401622"/>
                <a:ext cx="1368000" cy="1368000"/>
              </a:xfrm>
              <a:prstGeom prst="roundRect">
                <a:avLst>
                  <a:gd name="adj" fmla="val 13882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16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圆角矩形 68"/>
              <p:cNvSpPr/>
              <p:nvPr/>
            </p:nvSpPr>
            <p:spPr>
              <a:xfrm>
                <a:off x="0" y="1419622"/>
                <a:ext cx="1332000" cy="1332000"/>
              </a:xfrm>
              <a:prstGeom prst="roundRect">
                <a:avLst>
                  <a:gd name="adj" fmla="val 14121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16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TextBox 78"/>
            <p:cNvSpPr txBox="1"/>
            <p:nvPr/>
          </p:nvSpPr>
          <p:spPr>
            <a:xfrm>
              <a:off x="1582098" y="1406517"/>
              <a:ext cx="34533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565"/>
              <a:r>
                <a:rPr lang="en-US" altLang="zh-CN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Thanks</a:t>
              </a:r>
              <a:r>
                <a:rPr lang="zh-CN" altLang="en-US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24115" y="1230064"/>
            <a:ext cx="3757472" cy="1472310"/>
            <a:chOff x="1228545" y="1206492"/>
            <a:chExt cx="3757472" cy="1472310"/>
          </a:xfrm>
        </p:grpSpPr>
        <p:grpSp>
          <p:nvGrpSpPr>
            <p:cNvPr id="7" name="组合 6"/>
            <p:cNvGrpSpPr/>
            <p:nvPr/>
          </p:nvGrpSpPr>
          <p:grpSpPr>
            <a:xfrm>
              <a:off x="1228545" y="1206492"/>
              <a:ext cx="3757472" cy="1472310"/>
              <a:chOff x="-18000" y="1401622"/>
              <a:chExt cx="1368000" cy="1368000"/>
            </a:xfrm>
            <a:effectLst>
              <a:outerShdw blurRad="444500" dist="254000" dir="8100000" algn="ctr" rotWithShape="0">
                <a:schemeClr val="tx1">
                  <a:alpha val="50000"/>
                </a:schemeClr>
              </a:outerShdw>
            </a:effectLst>
          </p:grpSpPr>
          <p:sp>
            <p:nvSpPr>
              <p:cNvPr id="8" name="圆角矩形 67"/>
              <p:cNvSpPr/>
              <p:nvPr/>
            </p:nvSpPr>
            <p:spPr>
              <a:xfrm>
                <a:off x="-18000" y="1401622"/>
                <a:ext cx="1368000" cy="1368000"/>
              </a:xfrm>
              <a:prstGeom prst="roundRect">
                <a:avLst>
                  <a:gd name="adj" fmla="val 13882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16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圆角矩形 68"/>
              <p:cNvSpPr/>
              <p:nvPr/>
            </p:nvSpPr>
            <p:spPr>
              <a:xfrm>
                <a:off x="0" y="1419622"/>
                <a:ext cx="1332000" cy="1332000"/>
              </a:xfrm>
              <a:prstGeom prst="roundRect">
                <a:avLst>
                  <a:gd name="adj" fmla="val 14121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1600">
                  <a:solidFill>
                    <a:srgbClr val="C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TextBox 78"/>
            <p:cNvSpPr txBox="1"/>
            <p:nvPr/>
          </p:nvSpPr>
          <p:spPr>
            <a:xfrm>
              <a:off x="1754187" y="1406517"/>
              <a:ext cx="270618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en-US" altLang="zh-CN" sz="6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Q &amp; A</a:t>
              </a:r>
              <a:endParaRPr lang="zh-CN" altLang="en-US" sz="6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</a:endParaRPr>
            </a:p>
          </p:txBody>
        </p:sp>
      </p:grpSp>
      <p:sp>
        <p:nvSpPr>
          <p:cNvPr id="32" name="TextBox 99"/>
          <p:cNvSpPr txBox="1"/>
          <p:nvPr/>
        </p:nvSpPr>
        <p:spPr>
          <a:xfrm>
            <a:off x="3771485" y="2894395"/>
            <a:ext cx="4649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565"/>
            <a:r>
              <a:rPr lang="en-US" altLang="zh-CN" sz="7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SJTU BUS</a:t>
            </a:r>
            <a:endParaRPr lang="zh-CN" altLang="en-US" sz="7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831638" y="4432226"/>
            <a:ext cx="65287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101"/>
          <p:cNvSpPr/>
          <p:nvPr/>
        </p:nvSpPr>
        <p:spPr>
          <a:xfrm>
            <a:off x="4367808" y="4240205"/>
            <a:ext cx="3456384" cy="3840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汇报人：王鑫伟</a:t>
            </a:r>
          </a:p>
        </p:txBody>
      </p:sp>
      <p:sp>
        <p:nvSpPr>
          <p:cNvPr id="35" name="TextBox 102"/>
          <p:cNvSpPr txBox="1"/>
          <p:nvPr/>
        </p:nvSpPr>
        <p:spPr>
          <a:xfrm>
            <a:off x="3649644" y="4770213"/>
            <a:ext cx="4906414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213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软件工程导论 结项答辩</a:t>
            </a:r>
          </a:p>
        </p:txBody>
      </p:sp>
      <p:sp>
        <p:nvSpPr>
          <p:cNvPr id="38" name="矩形 37"/>
          <p:cNvSpPr/>
          <p:nvPr/>
        </p:nvSpPr>
        <p:spPr>
          <a:xfrm>
            <a:off x="8333316" y="639633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/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532962" y="1833238"/>
            <a:ext cx="309460" cy="3094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418201" y="1306229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518692" y="963680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椭圆 44"/>
          <p:cNvSpPr/>
          <p:nvPr/>
        </p:nvSpPr>
        <p:spPr>
          <a:xfrm>
            <a:off x="7450068" y="656478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807265" y="5531339"/>
            <a:ext cx="366369" cy="36636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14758" y="4234731"/>
            <a:ext cx="317516" cy="3175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479124" y="5344302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654301" y="4878055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5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47" dur="1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56" dur="11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74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83" dur="11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92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35" grpId="0"/>
      <p:bldP spid="38" grpId="0"/>
      <p:bldP spid="36" grpId="0" animBg="1"/>
      <p:bldP spid="36" grpId="1" animBg="1"/>
      <p:bldP spid="36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项目选题背景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19545" y="1914125"/>
            <a:ext cx="4896544" cy="36004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just" defTabSz="1218565">
              <a:lnSpc>
                <a:spcPct val="20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的校园巴士主要分为“校区往返校园巴士”和“校内环线校园巴士”，发车班次通过校园网和站点牌子公示，校内环线巴士可免费乘坐，校区往返校园巴士教师和学生可凭借校园卡乘坐，也可买票乘坐，一定程度上满足了教师和学生的需求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13982" y="3312477"/>
            <a:ext cx="4171168" cy="3075140"/>
            <a:chOff x="676405" y="3638812"/>
            <a:chExt cx="4171168" cy="3075140"/>
          </a:xfrm>
          <a:solidFill>
            <a:schemeClr val="bg1">
              <a:lumMod val="95000"/>
            </a:schemeClr>
          </a:solidFill>
        </p:grpSpPr>
        <p:grpSp>
          <p:nvGrpSpPr>
            <p:cNvPr id="24" name="组合 23"/>
            <p:cNvGrpSpPr/>
            <p:nvPr/>
          </p:nvGrpSpPr>
          <p:grpSpPr>
            <a:xfrm>
              <a:off x="676405" y="3638812"/>
              <a:ext cx="4171168" cy="3075140"/>
              <a:chOff x="755576" y="1491630"/>
              <a:chExt cx="2880000" cy="1800000"/>
            </a:xfrm>
            <a:grpFill/>
            <a:effectLst>
              <a:outerShdw blurRad="228600" dist="38100" dir="8400000" sx="105000" sy="105000" algn="tr" rotWithShape="0">
                <a:prstClr val="black">
                  <a:alpha val="20000"/>
                </a:prstClr>
              </a:outerShdw>
            </a:effectLst>
          </p:grpSpPr>
          <p:sp>
            <p:nvSpPr>
              <p:cNvPr id="25" name="矩形 24"/>
              <p:cNvSpPr/>
              <p:nvPr/>
            </p:nvSpPr>
            <p:spPr>
              <a:xfrm>
                <a:off x="755576" y="1491630"/>
                <a:ext cx="2880000" cy="1800000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813012" y="1524499"/>
                <a:ext cx="2772000" cy="1728000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40" y="3724805"/>
              <a:ext cx="4001600" cy="2909749"/>
            </a:xfrm>
            <a:prstGeom prst="rect">
              <a:avLst/>
            </a:prstGeom>
            <a:grpFill/>
          </p:spPr>
        </p:pic>
      </p:grpSp>
      <p:grpSp>
        <p:nvGrpSpPr>
          <p:cNvPr id="9" name="组合 8"/>
          <p:cNvGrpSpPr/>
          <p:nvPr/>
        </p:nvGrpSpPr>
        <p:grpSpPr>
          <a:xfrm>
            <a:off x="3187872" y="1711276"/>
            <a:ext cx="2893513" cy="2167002"/>
            <a:chOff x="1954060" y="1210234"/>
            <a:chExt cx="2893513" cy="2167002"/>
          </a:xfrm>
        </p:grpSpPr>
        <p:grpSp>
          <p:nvGrpSpPr>
            <p:cNvPr id="28" name="组合 27"/>
            <p:cNvGrpSpPr/>
            <p:nvPr/>
          </p:nvGrpSpPr>
          <p:grpSpPr>
            <a:xfrm>
              <a:off x="1954060" y="1210234"/>
              <a:ext cx="2893513" cy="2167002"/>
              <a:chOff x="755576" y="1480015"/>
              <a:chExt cx="2880000" cy="1811615"/>
            </a:xfrm>
            <a:solidFill>
              <a:schemeClr val="bg1">
                <a:lumMod val="95000"/>
              </a:schemeClr>
            </a:solidFill>
            <a:effectLst>
              <a:outerShdw blurRad="228600" dist="38100" dir="8400000" sx="105000" sy="105000" algn="tr" rotWithShape="0">
                <a:prstClr val="black">
                  <a:alpha val="20000"/>
                </a:prstClr>
              </a:outerShdw>
            </a:effectLst>
          </p:grpSpPr>
          <p:sp>
            <p:nvSpPr>
              <p:cNvPr id="29" name="矩形 28"/>
              <p:cNvSpPr/>
              <p:nvPr/>
            </p:nvSpPr>
            <p:spPr>
              <a:xfrm>
                <a:off x="755576" y="1491630"/>
                <a:ext cx="2880000" cy="180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809576" y="1480015"/>
                <a:ext cx="2772000" cy="172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zh-CN" altLang="en-US" sz="24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878" y="1274214"/>
              <a:ext cx="2803095" cy="20390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项目选题背景</a:t>
            </a:r>
          </a:p>
        </p:txBody>
      </p:sp>
      <p:grpSp>
        <p:nvGrpSpPr>
          <p:cNvPr id="14" name="组合 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4583821" y="2882542"/>
            <a:ext cx="2469209" cy="1786408"/>
            <a:chOff x="3165937" y="1411426"/>
            <a:chExt cx="6207801" cy="4725849"/>
          </a:xfrm>
        </p:grpSpPr>
        <p:sp>
          <p:nvSpPr>
            <p:cNvPr id="20" name="îŝļiḋé"/>
            <p:cNvSpPr/>
            <p:nvPr/>
          </p:nvSpPr>
          <p:spPr bwMode="auto">
            <a:xfrm>
              <a:off x="3165937" y="1411426"/>
              <a:ext cx="6207801" cy="4015606"/>
            </a:xfrm>
            <a:custGeom>
              <a:avLst/>
              <a:gdLst>
                <a:gd name="T0" fmla="*/ 54 w 550"/>
                <a:gd name="T1" fmla="*/ 0 h 356"/>
                <a:gd name="T2" fmla="*/ 88 w 550"/>
                <a:gd name="T3" fmla="*/ 32 h 356"/>
                <a:gd name="T4" fmla="*/ 0 w 550"/>
                <a:gd name="T5" fmla="*/ 95 h 356"/>
                <a:gd name="T6" fmla="*/ 95 w 550"/>
                <a:gd name="T7" fmla="*/ 232 h 356"/>
                <a:gd name="T8" fmla="*/ 0 w 550"/>
                <a:gd name="T9" fmla="*/ 295 h 356"/>
                <a:gd name="T10" fmla="*/ 16 w 550"/>
                <a:gd name="T11" fmla="*/ 354 h 356"/>
                <a:gd name="T12" fmla="*/ 110 w 550"/>
                <a:gd name="T13" fmla="*/ 354 h 356"/>
                <a:gd name="T14" fmla="*/ 117 w 550"/>
                <a:gd name="T15" fmla="*/ 235 h 356"/>
                <a:gd name="T16" fmla="*/ 199 w 550"/>
                <a:gd name="T17" fmla="*/ 355 h 356"/>
                <a:gd name="T18" fmla="*/ 462 w 550"/>
                <a:gd name="T19" fmla="*/ 320 h 356"/>
                <a:gd name="T20" fmla="*/ 550 w 550"/>
                <a:gd name="T21" fmla="*/ 356 h 356"/>
                <a:gd name="T22" fmla="*/ 496 w 550"/>
                <a:gd name="T23" fmla="*/ 0 h 356"/>
                <a:gd name="T24" fmla="*/ 524 w 550"/>
                <a:gd name="T25" fmla="*/ 32 h 356"/>
                <a:gd name="T26" fmla="*/ 429 w 550"/>
                <a:gd name="T27" fmla="*/ 95 h 356"/>
                <a:gd name="T28" fmla="*/ 319 w 550"/>
                <a:gd name="T29" fmla="*/ 32 h 356"/>
                <a:gd name="T30" fmla="*/ 415 w 550"/>
                <a:gd name="T31" fmla="*/ 95 h 356"/>
                <a:gd name="T32" fmla="*/ 319 w 550"/>
                <a:gd name="T33" fmla="*/ 32 h 356"/>
                <a:gd name="T34" fmla="*/ 306 w 550"/>
                <a:gd name="T35" fmla="*/ 32 h 356"/>
                <a:gd name="T36" fmla="*/ 210 w 550"/>
                <a:gd name="T37" fmla="*/ 95 h 356"/>
                <a:gd name="T38" fmla="*/ 101 w 550"/>
                <a:gd name="T39" fmla="*/ 32 h 356"/>
                <a:gd name="T40" fmla="*/ 197 w 550"/>
                <a:gd name="T41" fmla="*/ 95 h 356"/>
                <a:gd name="T42" fmla="*/ 101 w 550"/>
                <a:gd name="T43" fmla="*/ 32 h 356"/>
                <a:gd name="T44" fmla="*/ 210 w 550"/>
                <a:gd name="T45" fmla="*/ 295 h 356"/>
                <a:gd name="T46" fmla="*/ 306 w 550"/>
                <a:gd name="T47" fmla="*/ 232 h 356"/>
                <a:gd name="T48" fmla="*/ 415 w 550"/>
                <a:gd name="T49" fmla="*/ 295 h 356"/>
                <a:gd name="T50" fmla="*/ 319 w 550"/>
                <a:gd name="T51" fmla="*/ 232 h 356"/>
                <a:gd name="T52" fmla="*/ 415 w 550"/>
                <a:gd name="T53" fmla="*/ 295 h 356"/>
                <a:gd name="T54" fmla="*/ 429 w 550"/>
                <a:gd name="T55" fmla="*/ 295 h 356"/>
                <a:gd name="T56" fmla="*/ 524 w 550"/>
                <a:gd name="T57" fmla="*/ 232 h 356"/>
                <a:gd name="T58" fmla="*/ 539 w 550"/>
                <a:gd name="T59" fmla="*/ 218 h 356"/>
                <a:gd name="T60" fmla="*/ 6 w 550"/>
                <a:gd name="T61" fmla="*/ 126 h 356"/>
                <a:gd name="T62" fmla="*/ 539 w 550"/>
                <a:gd name="T63" fmla="*/ 21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0" h="356">
                  <a:moveTo>
                    <a:pt x="49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32" y="0"/>
                    <a:pt x="13" y="13"/>
                    <a:pt x="4" y="32"/>
                  </a:cubicBezTo>
                  <a:cubicBezTo>
                    <a:pt x="4" y="32"/>
                    <a:pt x="88" y="32"/>
                    <a:pt x="88" y="32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95" y="232"/>
                    <a:pt x="95" y="232"/>
                    <a:pt x="95" y="232"/>
                  </a:cubicBezTo>
                  <a:cubicBezTo>
                    <a:pt x="95" y="295"/>
                    <a:pt x="95" y="295"/>
                    <a:pt x="95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16" y="354"/>
                    <a:pt x="16" y="354"/>
                    <a:pt x="16" y="354"/>
                  </a:cubicBezTo>
                  <a:cubicBezTo>
                    <a:pt x="22" y="334"/>
                    <a:pt x="41" y="320"/>
                    <a:pt x="63" y="320"/>
                  </a:cubicBezTo>
                  <a:cubicBezTo>
                    <a:pt x="85" y="320"/>
                    <a:pt x="103" y="335"/>
                    <a:pt x="110" y="354"/>
                  </a:cubicBezTo>
                  <a:cubicBezTo>
                    <a:pt x="117" y="354"/>
                    <a:pt x="117" y="354"/>
                    <a:pt x="117" y="354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99" y="235"/>
                    <a:pt x="199" y="235"/>
                    <a:pt x="199" y="235"/>
                  </a:cubicBezTo>
                  <a:cubicBezTo>
                    <a:pt x="199" y="355"/>
                    <a:pt x="199" y="355"/>
                    <a:pt x="199" y="355"/>
                  </a:cubicBezTo>
                  <a:cubicBezTo>
                    <a:pt x="415" y="356"/>
                    <a:pt x="415" y="356"/>
                    <a:pt x="415" y="356"/>
                  </a:cubicBezTo>
                  <a:cubicBezTo>
                    <a:pt x="421" y="335"/>
                    <a:pt x="440" y="320"/>
                    <a:pt x="462" y="320"/>
                  </a:cubicBezTo>
                  <a:cubicBezTo>
                    <a:pt x="485" y="320"/>
                    <a:pt x="504" y="335"/>
                    <a:pt x="510" y="356"/>
                  </a:cubicBezTo>
                  <a:cubicBezTo>
                    <a:pt x="550" y="356"/>
                    <a:pt x="550" y="356"/>
                    <a:pt x="550" y="356"/>
                  </a:cubicBezTo>
                  <a:cubicBezTo>
                    <a:pt x="550" y="54"/>
                    <a:pt x="550" y="54"/>
                    <a:pt x="550" y="54"/>
                  </a:cubicBezTo>
                  <a:cubicBezTo>
                    <a:pt x="550" y="24"/>
                    <a:pt x="526" y="0"/>
                    <a:pt x="496" y="0"/>
                  </a:cubicBezTo>
                  <a:close/>
                  <a:moveTo>
                    <a:pt x="429" y="32"/>
                  </a:moveTo>
                  <a:cubicBezTo>
                    <a:pt x="524" y="32"/>
                    <a:pt x="524" y="32"/>
                    <a:pt x="524" y="32"/>
                  </a:cubicBezTo>
                  <a:cubicBezTo>
                    <a:pt x="524" y="95"/>
                    <a:pt x="524" y="95"/>
                    <a:pt x="524" y="95"/>
                  </a:cubicBezTo>
                  <a:cubicBezTo>
                    <a:pt x="429" y="95"/>
                    <a:pt x="429" y="95"/>
                    <a:pt x="429" y="95"/>
                  </a:cubicBezTo>
                  <a:lnTo>
                    <a:pt x="429" y="32"/>
                  </a:lnTo>
                  <a:close/>
                  <a:moveTo>
                    <a:pt x="319" y="32"/>
                  </a:moveTo>
                  <a:cubicBezTo>
                    <a:pt x="415" y="32"/>
                    <a:pt x="415" y="32"/>
                    <a:pt x="415" y="32"/>
                  </a:cubicBezTo>
                  <a:cubicBezTo>
                    <a:pt x="415" y="95"/>
                    <a:pt x="415" y="95"/>
                    <a:pt x="415" y="95"/>
                  </a:cubicBezTo>
                  <a:cubicBezTo>
                    <a:pt x="319" y="95"/>
                    <a:pt x="319" y="95"/>
                    <a:pt x="319" y="95"/>
                  </a:cubicBezTo>
                  <a:lnTo>
                    <a:pt x="319" y="32"/>
                  </a:lnTo>
                  <a:close/>
                  <a:moveTo>
                    <a:pt x="210" y="32"/>
                  </a:moveTo>
                  <a:cubicBezTo>
                    <a:pt x="306" y="32"/>
                    <a:pt x="306" y="32"/>
                    <a:pt x="306" y="32"/>
                  </a:cubicBezTo>
                  <a:cubicBezTo>
                    <a:pt x="306" y="95"/>
                    <a:pt x="306" y="95"/>
                    <a:pt x="306" y="95"/>
                  </a:cubicBezTo>
                  <a:cubicBezTo>
                    <a:pt x="210" y="95"/>
                    <a:pt x="210" y="95"/>
                    <a:pt x="210" y="95"/>
                  </a:cubicBezTo>
                  <a:lnTo>
                    <a:pt x="210" y="32"/>
                  </a:lnTo>
                  <a:close/>
                  <a:moveTo>
                    <a:pt x="101" y="32"/>
                  </a:moveTo>
                  <a:cubicBezTo>
                    <a:pt x="197" y="32"/>
                    <a:pt x="197" y="32"/>
                    <a:pt x="197" y="32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101" y="95"/>
                    <a:pt x="101" y="95"/>
                    <a:pt x="101" y="95"/>
                  </a:cubicBezTo>
                  <a:lnTo>
                    <a:pt x="101" y="32"/>
                  </a:lnTo>
                  <a:close/>
                  <a:moveTo>
                    <a:pt x="306" y="295"/>
                  </a:moveTo>
                  <a:cubicBezTo>
                    <a:pt x="210" y="295"/>
                    <a:pt x="210" y="295"/>
                    <a:pt x="210" y="295"/>
                  </a:cubicBezTo>
                  <a:cubicBezTo>
                    <a:pt x="210" y="232"/>
                    <a:pt x="210" y="232"/>
                    <a:pt x="210" y="232"/>
                  </a:cubicBezTo>
                  <a:cubicBezTo>
                    <a:pt x="306" y="232"/>
                    <a:pt x="306" y="232"/>
                    <a:pt x="306" y="232"/>
                  </a:cubicBezTo>
                  <a:lnTo>
                    <a:pt x="306" y="295"/>
                  </a:lnTo>
                  <a:close/>
                  <a:moveTo>
                    <a:pt x="415" y="295"/>
                  </a:moveTo>
                  <a:cubicBezTo>
                    <a:pt x="319" y="295"/>
                    <a:pt x="319" y="295"/>
                    <a:pt x="319" y="295"/>
                  </a:cubicBezTo>
                  <a:cubicBezTo>
                    <a:pt x="319" y="232"/>
                    <a:pt x="319" y="232"/>
                    <a:pt x="319" y="232"/>
                  </a:cubicBezTo>
                  <a:cubicBezTo>
                    <a:pt x="415" y="232"/>
                    <a:pt x="415" y="232"/>
                    <a:pt x="415" y="232"/>
                  </a:cubicBezTo>
                  <a:lnTo>
                    <a:pt x="415" y="295"/>
                  </a:lnTo>
                  <a:close/>
                  <a:moveTo>
                    <a:pt x="524" y="295"/>
                  </a:moveTo>
                  <a:cubicBezTo>
                    <a:pt x="429" y="295"/>
                    <a:pt x="429" y="295"/>
                    <a:pt x="429" y="295"/>
                  </a:cubicBezTo>
                  <a:cubicBezTo>
                    <a:pt x="429" y="232"/>
                    <a:pt x="429" y="232"/>
                    <a:pt x="429" y="232"/>
                  </a:cubicBezTo>
                  <a:cubicBezTo>
                    <a:pt x="524" y="232"/>
                    <a:pt x="524" y="232"/>
                    <a:pt x="524" y="232"/>
                  </a:cubicBezTo>
                  <a:lnTo>
                    <a:pt x="524" y="295"/>
                  </a:lnTo>
                  <a:close/>
                  <a:moveTo>
                    <a:pt x="539" y="218"/>
                  </a:moveTo>
                  <a:cubicBezTo>
                    <a:pt x="6" y="218"/>
                    <a:pt x="6" y="218"/>
                    <a:pt x="6" y="218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539" y="126"/>
                    <a:pt x="539" y="126"/>
                    <a:pt x="539" y="126"/>
                  </a:cubicBezTo>
                  <a:lnTo>
                    <a:pt x="539" y="218"/>
                  </a:lnTo>
                  <a:close/>
                </a:path>
              </a:pathLst>
            </a:custGeom>
            <a:solidFill>
              <a:srgbClr val="C81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ŝľiḓê"/>
            <p:cNvSpPr/>
            <p:nvPr/>
          </p:nvSpPr>
          <p:spPr bwMode="auto">
            <a:xfrm>
              <a:off x="3165937" y="1773375"/>
              <a:ext cx="997072" cy="710243"/>
            </a:xfrm>
            <a:custGeom>
              <a:avLst/>
              <a:gdLst>
                <a:gd name="T0" fmla="*/ 88 w 88"/>
                <a:gd name="T1" fmla="*/ 0 h 63"/>
                <a:gd name="T2" fmla="*/ 88 w 88"/>
                <a:gd name="T3" fmla="*/ 63 h 63"/>
                <a:gd name="T4" fmla="*/ 0 w 88"/>
                <a:gd name="T5" fmla="*/ 63 h 63"/>
                <a:gd name="T6" fmla="*/ 0 w 88"/>
                <a:gd name="T7" fmla="*/ 22 h 63"/>
                <a:gd name="T8" fmla="*/ 4 w 88"/>
                <a:gd name="T9" fmla="*/ 0 h 63"/>
                <a:gd name="T10" fmla="*/ 88 w 88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63">
                  <a:moveTo>
                    <a:pt x="88" y="0"/>
                  </a:moveTo>
                  <a:cubicBezTo>
                    <a:pt x="88" y="63"/>
                    <a:pt x="88" y="63"/>
                    <a:pt x="8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4"/>
                    <a:pt x="1" y="7"/>
                    <a:pt x="4" y="0"/>
                  </a:cubicBezTo>
                  <a:cubicBezTo>
                    <a:pt x="4" y="0"/>
                    <a:pt x="88" y="0"/>
                    <a:pt x="88" y="0"/>
                  </a:cubicBezTo>
                  <a:close/>
                </a:path>
              </a:pathLst>
            </a:cu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ŝľiḓê"/>
            <p:cNvSpPr/>
            <p:nvPr/>
          </p:nvSpPr>
          <p:spPr bwMode="auto">
            <a:xfrm>
              <a:off x="3527886" y="5222154"/>
              <a:ext cx="696585" cy="696585"/>
            </a:xfrm>
            <a:custGeom>
              <a:avLst/>
              <a:gdLst>
                <a:gd name="T0" fmla="*/ 62 w 62"/>
                <a:gd name="T1" fmla="*/ 31 h 62"/>
                <a:gd name="T2" fmla="*/ 31 w 62"/>
                <a:gd name="T3" fmla="*/ 62 h 62"/>
                <a:gd name="T4" fmla="*/ 0 w 62"/>
                <a:gd name="T5" fmla="*/ 31 h 62"/>
                <a:gd name="T6" fmla="*/ 4 w 62"/>
                <a:gd name="T7" fmla="*/ 16 h 62"/>
                <a:gd name="T8" fmla="*/ 31 w 62"/>
                <a:gd name="T9" fmla="*/ 0 h 62"/>
                <a:gd name="T10" fmla="*/ 58 w 62"/>
                <a:gd name="T11" fmla="*/ 16 h 62"/>
                <a:gd name="T12" fmla="*/ 62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26"/>
                    <a:pt x="1" y="21"/>
                    <a:pt x="4" y="16"/>
                  </a:cubicBezTo>
                  <a:cubicBezTo>
                    <a:pt x="9" y="7"/>
                    <a:pt x="19" y="0"/>
                    <a:pt x="31" y="0"/>
                  </a:cubicBezTo>
                  <a:cubicBezTo>
                    <a:pt x="42" y="0"/>
                    <a:pt x="52" y="7"/>
                    <a:pt x="58" y="16"/>
                  </a:cubicBezTo>
                  <a:cubicBezTo>
                    <a:pt x="60" y="21"/>
                    <a:pt x="62" y="26"/>
                    <a:pt x="6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ṩliďé"/>
            <p:cNvSpPr/>
            <p:nvPr/>
          </p:nvSpPr>
          <p:spPr bwMode="auto">
            <a:xfrm>
              <a:off x="3350325" y="5017276"/>
              <a:ext cx="1058538" cy="382439"/>
            </a:xfrm>
            <a:custGeom>
              <a:avLst/>
              <a:gdLst>
                <a:gd name="T0" fmla="*/ 94 w 94"/>
                <a:gd name="T1" fmla="*/ 34 h 34"/>
                <a:gd name="T2" fmla="*/ 74 w 94"/>
                <a:gd name="T3" fmla="*/ 34 h 34"/>
                <a:gd name="T4" fmla="*/ 47 w 94"/>
                <a:gd name="T5" fmla="*/ 18 h 34"/>
                <a:gd name="T6" fmla="*/ 20 w 94"/>
                <a:gd name="T7" fmla="*/ 34 h 34"/>
                <a:gd name="T8" fmla="*/ 0 w 94"/>
                <a:gd name="T9" fmla="*/ 34 h 34"/>
                <a:gd name="T10" fmla="*/ 47 w 94"/>
                <a:gd name="T11" fmla="*/ 0 h 34"/>
                <a:gd name="T12" fmla="*/ 94 w 94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34">
                  <a:moveTo>
                    <a:pt x="94" y="34"/>
                  </a:moveTo>
                  <a:cubicBezTo>
                    <a:pt x="74" y="34"/>
                    <a:pt x="74" y="34"/>
                    <a:pt x="74" y="34"/>
                  </a:cubicBezTo>
                  <a:cubicBezTo>
                    <a:pt x="68" y="25"/>
                    <a:pt x="58" y="18"/>
                    <a:pt x="47" y="18"/>
                  </a:cubicBezTo>
                  <a:cubicBezTo>
                    <a:pt x="35" y="18"/>
                    <a:pt x="25" y="25"/>
                    <a:pt x="2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14"/>
                    <a:pt x="25" y="0"/>
                    <a:pt x="47" y="0"/>
                  </a:cubicBezTo>
                  <a:cubicBezTo>
                    <a:pt x="69" y="0"/>
                    <a:pt x="87" y="15"/>
                    <a:pt x="94" y="34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šļidè"/>
            <p:cNvSpPr/>
            <p:nvPr/>
          </p:nvSpPr>
          <p:spPr bwMode="auto">
            <a:xfrm>
              <a:off x="3316181" y="5399715"/>
              <a:ext cx="1113172" cy="737560"/>
            </a:xfrm>
            <a:custGeom>
              <a:avLst/>
              <a:gdLst>
                <a:gd name="T0" fmla="*/ 99 w 99"/>
                <a:gd name="T1" fmla="*/ 15 h 65"/>
                <a:gd name="T2" fmla="*/ 50 w 99"/>
                <a:gd name="T3" fmla="*/ 65 h 65"/>
                <a:gd name="T4" fmla="*/ 0 w 99"/>
                <a:gd name="T5" fmla="*/ 15 h 65"/>
                <a:gd name="T6" fmla="*/ 3 w 99"/>
                <a:gd name="T7" fmla="*/ 0 h 65"/>
                <a:gd name="T8" fmla="*/ 23 w 99"/>
                <a:gd name="T9" fmla="*/ 0 h 65"/>
                <a:gd name="T10" fmla="*/ 19 w 99"/>
                <a:gd name="T11" fmla="*/ 15 h 65"/>
                <a:gd name="T12" fmla="*/ 50 w 99"/>
                <a:gd name="T13" fmla="*/ 46 h 65"/>
                <a:gd name="T14" fmla="*/ 81 w 99"/>
                <a:gd name="T15" fmla="*/ 15 h 65"/>
                <a:gd name="T16" fmla="*/ 77 w 99"/>
                <a:gd name="T17" fmla="*/ 0 h 65"/>
                <a:gd name="T18" fmla="*/ 97 w 99"/>
                <a:gd name="T19" fmla="*/ 0 h 65"/>
                <a:gd name="T20" fmla="*/ 99 w 99"/>
                <a:gd name="T21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65">
                  <a:moveTo>
                    <a:pt x="99" y="15"/>
                  </a:moveTo>
                  <a:cubicBezTo>
                    <a:pt x="99" y="43"/>
                    <a:pt x="77" y="65"/>
                    <a:pt x="50" y="65"/>
                  </a:cubicBezTo>
                  <a:cubicBezTo>
                    <a:pt x="22" y="65"/>
                    <a:pt x="0" y="43"/>
                    <a:pt x="0" y="15"/>
                  </a:cubicBezTo>
                  <a:cubicBezTo>
                    <a:pt x="0" y="10"/>
                    <a:pt x="1" y="5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5"/>
                    <a:pt x="19" y="10"/>
                    <a:pt x="19" y="15"/>
                  </a:cubicBezTo>
                  <a:cubicBezTo>
                    <a:pt x="19" y="32"/>
                    <a:pt x="33" y="46"/>
                    <a:pt x="50" y="46"/>
                  </a:cubicBezTo>
                  <a:cubicBezTo>
                    <a:pt x="67" y="46"/>
                    <a:pt x="81" y="32"/>
                    <a:pt x="81" y="15"/>
                  </a:cubicBezTo>
                  <a:cubicBezTo>
                    <a:pt x="81" y="10"/>
                    <a:pt x="79" y="5"/>
                    <a:pt x="7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5"/>
                    <a:pt x="99" y="10"/>
                    <a:pt x="99" y="15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ľïdé"/>
            <p:cNvSpPr/>
            <p:nvPr/>
          </p:nvSpPr>
          <p:spPr bwMode="auto">
            <a:xfrm>
              <a:off x="8028371" y="5222154"/>
              <a:ext cx="703416" cy="696585"/>
            </a:xfrm>
            <a:custGeom>
              <a:avLst/>
              <a:gdLst>
                <a:gd name="T0" fmla="*/ 62 w 62"/>
                <a:gd name="T1" fmla="*/ 31 h 62"/>
                <a:gd name="T2" fmla="*/ 31 w 62"/>
                <a:gd name="T3" fmla="*/ 62 h 62"/>
                <a:gd name="T4" fmla="*/ 0 w 62"/>
                <a:gd name="T5" fmla="*/ 31 h 62"/>
                <a:gd name="T6" fmla="*/ 3 w 62"/>
                <a:gd name="T7" fmla="*/ 18 h 62"/>
                <a:gd name="T8" fmla="*/ 31 w 62"/>
                <a:gd name="T9" fmla="*/ 0 h 62"/>
                <a:gd name="T10" fmla="*/ 59 w 62"/>
                <a:gd name="T11" fmla="*/ 18 h 62"/>
                <a:gd name="T12" fmla="*/ 62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26"/>
                    <a:pt x="1" y="22"/>
                    <a:pt x="3" y="18"/>
                  </a:cubicBezTo>
                  <a:cubicBezTo>
                    <a:pt x="8" y="7"/>
                    <a:pt x="19" y="0"/>
                    <a:pt x="31" y="0"/>
                  </a:cubicBezTo>
                  <a:cubicBezTo>
                    <a:pt x="43" y="0"/>
                    <a:pt x="54" y="8"/>
                    <a:pt x="59" y="18"/>
                  </a:cubicBezTo>
                  <a:cubicBezTo>
                    <a:pt x="61" y="22"/>
                    <a:pt x="62" y="27"/>
                    <a:pt x="6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şļiḓé"/>
            <p:cNvSpPr/>
            <p:nvPr/>
          </p:nvSpPr>
          <p:spPr bwMode="auto">
            <a:xfrm>
              <a:off x="7823493" y="5017276"/>
              <a:ext cx="1106340" cy="1119999"/>
            </a:xfrm>
            <a:custGeom>
              <a:avLst/>
              <a:gdLst>
                <a:gd name="T0" fmla="*/ 97 w 98"/>
                <a:gd name="T1" fmla="*/ 36 h 99"/>
                <a:gd name="T2" fmla="*/ 49 w 98"/>
                <a:gd name="T3" fmla="*/ 0 h 99"/>
                <a:gd name="T4" fmla="*/ 2 w 98"/>
                <a:gd name="T5" fmla="*/ 36 h 99"/>
                <a:gd name="T6" fmla="*/ 0 w 98"/>
                <a:gd name="T7" fmla="*/ 49 h 99"/>
                <a:gd name="T8" fmla="*/ 49 w 98"/>
                <a:gd name="T9" fmla="*/ 99 h 99"/>
                <a:gd name="T10" fmla="*/ 98 w 98"/>
                <a:gd name="T11" fmla="*/ 49 h 99"/>
                <a:gd name="T12" fmla="*/ 97 w 98"/>
                <a:gd name="T13" fmla="*/ 36 h 99"/>
                <a:gd name="T14" fmla="*/ 49 w 98"/>
                <a:gd name="T15" fmla="*/ 80 h 99"/>
                <a:gd name="T16" fmla="*/ 18 w 98"/>
                <a:gd name="T17" fmla="*/ 49 h 99"/>
                <a:gd name="T18" fmla="*/ 21 w 98"/>
                <a:gd name="T19" fmla="*/ 36 h 99"/>
                <a:gd name="T20" fmla="*/ 49 w 98"/>
                <a:gd name="T21" fmla="*/ 18 h 99"/>
                <a:gd name="T22" fmla="*/ 77 w 98"/>
                <a:gd name="T23" fmla="*/ 36 h 99"/>
                <a:gd name="T24" fmla="*/ 80 w 98"/>
                <a:gd name="T25" fmla="*/ 49 h 99"/>
                <a:gd name="T26" fmla="*/ 49 w 98"/>
                <a:gd name="T27" fmla="*/ 8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99">
                  <a:moveTo>
                    <a:pt x="97" y="36"/>
                  </a:moveTo>
                  <a:cubicBezTo>
                    <a:pt x="91" y="15"/>
                    <a:pt x="72" y="0"/>
                    <a:pt x="49" y="0"/>
                  </a:cubicBezTo>
                  <a:cubicBezTo>
                    <a:pt x="27" y="0"/>
                    <a:pt x="8" y="15"/>
                    <a:pt x="2" y="36"/>
                  </a:cubicBezTo>
                  <a:cubicBezTo>
                    <a:pt x="1" y="40"/>
                    <a:pt x="0" y="45"/>
                    <a:pt x="0" y="49"/>
                  </a:cubicBezTo>
                  <a:cubicBezTo>
                    <a:pt x="0" y="77"/>
                    <a:pt x="22" y="99"/>
                    <a:pt x="49" y="99"/>
                  </a:cubicBezTo>
                  <a:cubicBezTo>
                    <a:pt x="76" y="99"/>
                    <a:pt x="98" y="77"/>
                    <a:pt x="98" y="49"/>
                  </a:cubicBezTo>
                  <a:cubicBezTo>
                    <a:pt x="98" y="45"/>
                    <a:pt x="98" y="40"/>
                    <a:pt x="97" y="36"/>
                  </a:cubicBezTo>
                  <a:close/>
                  <a:moveTo>
                    <a:pt x="49" y="80"/>
                  </a:moveTo>
                  <a:cubicBezTo>
                    <a:pt x="32" y="80"/>
                    <a:pt x="18" y="66"/>
                    <a:pt x="18" y="49"/>
                  </a:cubicBezTo>
                  <a:cubicBezTo>
                    <a:pt x="18" y="44"/>
                    <a:pt x="19" y="40"/>
                    <a:pt x="21" y="36"/>
                  </a:cubicBezTo>
                  <a:cubicBezTo>
                    <a:pt x="26" y="25"/>
                    <a:pt x="37" y="18"/>
                    <a:pt x="49" y="18"/>
                  </a:cubicBezTo>
                  <a:cubicBezTo>
                    <a:pt x="61" y="18"/>
                    <a:pt x="72" y="26"/>
                    <a:pt x="77" y="36"/>
                  </a:cubicBezTo>
                  <a:cubicBezTo>
                    <a:pt x="79" y="40"/>
                    <a:pt x="80" y="45"/>
                    <a:pt x="80" y="49"/>
                  </a:cubicBezTo>
                  <a:cubicBezTo>
                    <a:pt x="80" y="66"/>
                    <a:pt x="66" y="80"/>
                    <a:pt x="49" y="80"/>
                  </a:cubicBez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ḷïḓê"/>
            <p:cNvSpPr/>
            <p:nvPr/>
          </p:nvSpPr>
          <p:spPr bwMode="auto">
            <a:xfrm>
              <a:off x="3234230" y="2831912"/>
              <a:ext cx="6016582" cy="1038048"/>
            </a:xfrm>
            <a:prstGeom prst="rect">
              <a:avLst/>
            </a:pr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ļïḋe"/>
            <p:cNvSpPr/>
            <p:nvPr/>
          </p:nvSpPr>
          <p:spPr bwMode="auto">
            <a:xfrm>
              <a:off x="4483982" y="4061179"/>
              <a:ext cx="928780" cy="1352194"/>
            </a:xfrm>
            <a:custGeom>
              <a:avLst/>
              <a:gdLst>
                <a:gd name="T0" fmla="*/ 136 w 136"/>
                <a:gd name="T1" fmla="*/ 0 h 198"/>
                <a:gd name="T2" fmla="*/ 136 w 136"/>
                <a:gd name="T3" fmla="*/ 198 h 198"/>
                <a:gd name="T4" fmla="*/ 131 w 136"/>
                <a:gd name="T5" fmla="*/ 198 h 198"/>
                <a:gd name="T6" fmla="*/ 0 w 136"/>
                <a:gd name="T7" fmla="*/ 196 h 198"/>
                <a:gd name="T8" fmla="*/ 0 w 136"/>
                <a:gd name="T9" fmla="*/ 0 h 198"/>
                <a:gd name="T10" fmla="*/ 136 w 136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98">
                  <a:moveTo>
                    <a:pt x="136" y="0"/>
                  </a:moveTo>
                  <a:lnTo>
                    <a:pt x="136" y="198"/>
                  </a:lnTo>
                  <a:lnTo>
                    <a:pt x="131" y="198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0E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ṥḷïḍè"/>
            <p:cNvSpPr/>
            <p:nvPr/>
          </p:nvSpPr>
          <p:spPr bwMode="auto">
            <a:xfrm>
              <a:off x="4306422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ṥļiḍé"/>
            <p:cNvSpPr/>
            <p:nvPr/>
          </p:nvSpPr>
          <p:spPr bwMode="auto">
            <a:xfrm>
              <a:off x="3165937" y="4027031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ļîḑé"/>
            <p:cNvSpPr/>
            <p:nvPr/>
          </p:nvSpPr>
          <p:spPr bwMode="auto">
            <a:xfrm>
              <a:off x="5535689" y="4027031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ḷïḋe"/>
            <p:cNvSpPr/>
            <p:nvPr/>
          </p:nvSpPr>
          <p:spPr bwMode="auto">
            <a:xfrm>
              <a:off x="5535689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ŝ1îḋé"/>
            <p:cNvSpPr/>
            <p:nvPr/>
          </p:nvSpPr>
          <p:spPr bwMode="auto">
            <a:xfrm>
              <a:off x="6764956" y="1773375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ṧḻiḑé"/>
            <p:cNvSpPr/>
            <p:nvPr/>
          </p:nvSpPr>
          <p:spPr bwMode="auto">
            <a:xfrm>
              <a:off x="6764956" y="4027031"/>
              <a:ext cx="1085855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ṣļide"/>
            <p:cNvSpPr/>
            <p:nvPr/>
          </p:nvSpPr>
          <p:spPr bwMode="auto">
            <a:xfrm>
              <a:off x="8007881" y="1773375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ṧliḍê"/>
            <p:cNvSpPr/>
            <p:nvPr/>
          </p:nvSpPr>
          <p:spPr bwMode="auto">
            <a:xfrm>
              <a:off x="8007881" y="4027031"/>
              <a:ext cx="1072196" cy="710243"/>
            </a:xfrm>
            <a:prstGeom prst="rect">
              <a:avLst/>
            </a:prstGeom>
            <a:solidFill>
              <a:srgbClr val="17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" name="TextBox 9"/>
          <p:cNvSpPr txBox="1"/>
          <p:nvPr/>
        </p:nvSpPr>
        <p:spPr>
          <a:xfrm>
            <a:off x="1502085" y="2272145"/>
            <a:ext cx="2851395" cy="1156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闵行校区校园巴士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闵行校区环线，从菁菁堂出发，分顺时针、逆时针两条线路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904877" y="4553561"/>
            <a:ext cx="2469209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闵行至七宝校区间班车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往返于闵行校区和七宝校区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ts val="1600"/>
              </a:lnSpc>
            </a:pPr>
            <a:endParaRPr lang="en-US" altLang="zh-CN" sz="146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7904878" y="2272145"/>
            <a:ext cx="2562877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闵行至徐汇校区间班车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往返于闵行校区和徐汇校区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ts val="1600"/>
              </a:lnSpc>
            </a:pPr>
            <a:endParaRPr lang="en-US" altLang="zh-CN" sz="146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1455832" y="4156775"/>
            <a:ext cx="2574528" cy="13593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路交大区间车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早高峰和晚高峰期间运行的到达东川路地铁站的班次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ts val="1600"/>
              </a:lnSpc>
            </a:pPr>
            <a:endParaRPr lang="en-US" altLang="zh-CN" sz="146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04877" y="3412853"/>
            <a:ext cx="2562877" cy="990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闵行至卢湾校区间班车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往返于闵行校区和卢湾校区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8565">
              <a:lnSpc>
                <a:spcPts val="1600"/>
              </a:lnSpc>
            </a:pPr>
            <a:endParaRPr lang="en-US" altLang="zh-CN" sz="1465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项目必要性分析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00" y="2016312"/>
            <a:ext cx="1214566" cy="12145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l="2754"/>
          <a:stretch>
            <a:fillRect/>
          </a:stretch>
        </p:blipFill>
        <p:spPr>
          <a:xfrm>
            <a:off x="655455" y="4306463"/>
            <a:ext cx="1019466" cy="1048332"/>
          </a:xfrm>
          <a:custGeom>
            <a:avLst/>
            <a:gdLst>
              <a:gd name="connsiteX0" fmla="*/ 666666 w 1296618"/>
              <a:gd name="connsiteY0" fmla="*/ 0 h 1333332"/>
              <a:gd name="connsiteX1" fmla="*/ 1280942 w 1296618"/>
              <a:gd name="connsiteY1" fmla="*/ 407170 h 1333332"/>
              <a:gd name="connsiteX2" fmla="*/ 1296618 w 1296618"/>
              <a:gd name="connsiteY2" fmla="*/ 457670 h 1333332"/>
              <a:gd name="connsiteX3" fmla="*/ 1296618 w 1296618"/>
              <a:gd name="connsiteY3" fmla="*/ 875663 h 1333332"/>
              <a:gd name="connsiteX4" fmla="*/ 1280942 w 1296618"/>
              <a:gd name="connsiteY4" fmla="*/ 926163 h 1333332"/>
              <a:gd name="connsiteX5" fmla="*/ 666666 w 1296618"/>
              <a:gd name="connsiteY5" fmla="*/ 1333332 h 1333332"/>
              <a:gd name="connsiteX6" fmla="*/ 0 w 1296618"/>
              <a:gd name="connsiteY6" fmla="*/ 666666 h 1333332"/>
              <a:gd name="connsiteX7" fmla="*/ 666666 w 1296618"/>
              <a:gd name="connsiteY7" fmla="*/ 0 h 133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6618" h="1333332">
                <a:moveTo>
                  <a:pt x="666666" y="0"/>
                </a:moveTo>
                <a:cubicBezTo>
                  <a:pt x="942808" y="0"/>
                  <a:pt x="1179737" y="167893"/>
                  <a:pt x="1280942" y="407170"/>
                </a:cubicBezTo>
                <a:lnTo>
                  <a:pt x="1296618" y="457670"/>
                </a:lnTo>
                <a:lnTo>
                  <a:pt x="1296618" y="875663"/>
                </a:lnTo>
                <a:lnTo>
                  <a:pt x="1280942" y="926163"/>
                </a:lnTo>
                <a:cubicBezTo>
                  <a:pt x="1179737" y="1165439"/>
                  <a:pt x="942808" y="1333332"/>
                  <a:pt x="666666" y="1333332"/>
                </a:cubicBezTo>
                <a:cubicBezTo>
                  <a:pt x="298477" y="1333332"/>
                  <a:pt x="0" y="1034855"/>
                  <a:pt x="0" y="666666"/>
                </a:cubicBezTo>
                <a:cubicBezTo>
                  <a:pt x="0" y="298477"/>
                  <a:pt x="298477" y="0"/>
                  <a:pt x="666666" y="0"/>
                </a:cubicBez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7270390" y="4400485"/>
            <a:ext cx="4244708" cy="928429"/>
            <a:chOff x="1643449" y="5200522"/>
            <a:chExt cx="3892378" cy="928429"/>
          </a:xfrm>
        </p:grpSpPr>
        <p:sp>
          <p:nvSpPr>
            <p:cNvPr id="8" name="六边形 7"/>
            <p:cNvSpPr/>
            <p:nvPr/>
          </p:nvSpPr>
          <p:spPr bwMode="auto">
            <a:xfrm>
              <a:off x="1643449" y="5200522"/>
              <a:ext cx="3892378" cy="92842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51535" y="5403126"/>
              <a:ext cx="3462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等车时间漫长且无保障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256094" y="2344836"/>
            <a:ext cx="4244708" cy="928429"/>
            <a:chOff x="1643449" y="5200522"/>
            <a:chExt cx="3892378" cy="928429"/>
          </a:xfrm>
        </p:grpSpPr>
        <p:sp>
          <p:nvSpPr>
            <p:cNvPr id="13" name="六边形 12"/>
            <p:cNvSpPr/>
            <p:nvPr/>
          </p:nvSpPr>
          <p:spPr bwMode="auto">
            <a:xfrm>
              <a:off x="1643449" y="5200522"/>
              <a:ext cx="3892378" cy="92842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1694846" y="5403126"/>
              <a:ext cx="3775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实时信息交互措施缺乏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963010" y="1583686"/>
            <a:ext cx="4244708" cy="2430991"/>
            <a:chOff x="2566281" y="1615370"/>
            <a:chExt cx="4244708" cy="243099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6281" y="1615370"/>
              <a:ext cx="4244708" cy="2430991"/>
            </a:xfrm>
            <a:prstGeom prst="rect">
              <a:avLst/>
            </a:prstGeom>
          </p:spPr>
        </p:pic>
        <p:cxnSp>
          <p:nvCxnSpPr>
            <p:cNvPr id="11" name="直接连接符 10"/>
            <p:cNvCxnSpPr/>
            <p:nvPr/>
          </p:nvCxnSpPr>
          <p:spPr>
            <a:xfrm>
              <a:off x="2596867" y="1926666"/>
              <a:ext cx="337567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566281" y="2183238"/>
              <a:ext cx="306345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963010" y="4306463"/>
            <a:ext cx="4221846" cy="1562235"/>
            <a:chOff x="-639302" y="3684296"/>
            <a:chExt cx="4221846" cy="156223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39302" y="3684296"/>
              <a:ext cx="4221846" cy="1562235"/>
            </a:xfrm>
            <a:prstGeom prst="rect">
              <a:avLst/>
            </a:prstGeom>
          </p:spPr>
        </p:pic>
        <p:cxnSp>
          <p:nvCxnSpPr>
            <p:cNvPr id="21" name="直接连接符 20"/>
            <p:cNvCxnSpPr/>
            <p:nvPr/>
          </p:nvCxnSpPr>
          <p:spPr>
            <a:xfrm>
              <a:off x="-554124" y="3930464"/>
              <a:ext cx="372558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411779" y="4569769"/>
            <a:ext cx="631688" cy="636784"/>
            <a:chOff x="3041651" y="3326606"/>
            <a:chExt cx="631825" cy="636588"/>
          </a:xfrm>
        </p:grpSpPr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C00002"/>
            </a:solidFill>
            <a:ln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416062" y="2494629"/>
            <a:ext cx="631688" cy="636784"/>
            <a:chOff x="3041651" y="3326606"/>
            <a:chExt cx="631825" cy="636588"/>
          </a:xfrm>
        </p:grpSpPr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C00002"/>
            </a:solidFill>
            <a:ln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 </a:t>
            </a:r>
            <a:r>
              <a:rPr lang="en-US" altLang="zh-CN" dirty="0"/>
              <a:t>– </a:t>
            </a:r>
            <a:r>
              <a:rPr lang="zh-CN" altLang="en-US" dirty="0"/>
              <a:t>项目研究意义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15096" y="1993581"/>
            <a:ext cx="7629290" cy="679289"/>
            <a:chOff x="2116691" y="4290967"/>
            <a:chExt cx="7671827" cy="679289"/>
          </a:xfrm>
        </p:grpSpPr>
        <p:grpSp>
          <p:nvGrpSpPr>
            <p:cNvPr id="4" name="组合 3"/>
            <p:cNvGrpSpPr/>
            <p:nvPr/>
          </p:nvGrpSpPr>
          <p:grpSpPr>
            <a:xfrm>
              <a:off x="2116691" y="4290967"/>
              <a:ext cx="7671827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35"/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圆角矩形 36"/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" name="椭圆 4"/>
            <p:cNvSpPr/>
            <p:nvPr/>
          </p:nvSpPr>
          <p:spPr>
            <a:xfrm>
              <a:off x="2403481" y="4453073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TextBox 75"/>
            <p:cNvSpPr txBox="1"/>
            <p:nvPr/>
          </p:nvSpPr>
          <p:spPr>
            <a:xfrm>
              <a:off x="2663090" y="4440911"/>
              <a:ext cx="678185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暂时没有为交大量身定制的一站式校园巴士</a:t>
              </a:r>
              <a:r>
                <a:rPr lang="en-US" altLang="zh-CN" sz="24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15091" y="3551697"/>
            <a:ext cx="7629290" cy="679289"/>
            <a:chOff x="2116691" y="4290967"/>
            <a:chExt cx="7671827" cy="679289"/>
          </a:xfrm>
        </p:grpSpPr>
        <p:grpSp>
          <p:nvGrpSpPr>
            <p:cNvPr id="10" name="组合 9"/>
            <p:cNvGrpSpPr/>
            <p:nvPr/>
          </p:nvGrpSpPr>
          <p:grpSpPr>
            <a:xfrm>
              <a:off x="2116691" y="4290967"/>
              <a:ext cx="7671827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圆角矩形 35"/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圆角矩形 36"/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1" name="椭圆 10"/>
            <p:cNvSpPr/>
            <p:nvPr/>
          </p:nvSpPr>
          <p:spPr>
            <a:xfrm>
              <a:off x="2403481" y="4453073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TextBox 75"/>
            <p:cNvSpPr txBox="1"/>
            <p:nvPr/>
          </p:nvSpPr>
          <p:spPr>
            <a:xfrm>
              <a:off x="2663090" y="4440911"/>
              <a:ext cx="678185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规范校车乘坐的流程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815095" y="5109813"/>
            <a:ext cx="7629285" cy="679289"/>
            <a:chOff x="2116691" y="4290967"/>
            <a:chExt cx="7671827" cy="679289"/>
          </a:xfrm>
        </p:grpSpPr>
        <p:grpSp>
          <p:nvGrpSpPr>
            <p:cNvPr id="16" name="组合 15"/>
            <p:cNvGrpSpPr/>
            <p:nvPr/>
          </p:nvGrpSpPr>
          <p:grpSpPr>
            <a:xfrm>
              <a:off x="2116691" y="4290967"/>
              <a:ext cx="7671827" cy="679289"/>
              <a:chOff x="4304044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圆角矩形 35"/>
              <p:cNvSpPr/>
              <p:nvPr/>
            </p:nvSpPr>
            <p:spPr>
              <a:xfrm>
                <a:off x="4304044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0" name="圆角矩形 36"/>
              <p:cNvSpPr/>
              <p:nvPr/>
            </p:nvSpPr>
            <p:spPr>
              <a:xfrm>
                <a:off x="4351927" y="1373341"/>
                <a:ext cx="3742173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5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403481" y="4453073"/>
              <a:ext cx="293652" cy="293652"/>
            </a:xfrm>
            <a:prstGeom prst="ellipse">
              <a:avLst/>
            </a:prstGeom>
            <a:solidFill>
              <a:srgbClr val="C00002"/>
            </a:solidFill>
            <a:ln w="25400" cap="flat" cmpd="sng" algn="ctr">
              <a:noFill/>
              <a:prstDash val="solid"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TextBox 75"/>
            <p:cNvSpPr txBox="1"/>
            <p:nvPr/>
          </p:nvSpPr>
          <p:spPr>
            <a:xfrm>
              <a:off x="2663090" y="4440911"/>
              <a:ext cx="678185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121856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kern="0" dirty="0">
                  <a:solidFill>
                    <a:srgbClr val="C00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统计历史数据，根据实际需求充分利用校车资源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项目情况综述</a:t>
            </a:r>
            <a:r>
              <a:rPr lang="en-US" altLang="zh-CN" dirty="0"/>
              <a:t>– </a:t>
            </a:r>
            <a:r>
              <a:rPr lang="zh-CN" altLang="en-US" dirty="0"/>
              <a:t>项目同类产品分析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825" y="1496882"/>
            <a:ext cx="1932118" cy="193211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92" y="1442525"/>
            <a:ext cx="3205756" cy="491051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548" y="1442525"/>
            <a:ext cx="3205756" cy="49303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274" y="1496880"/>
            <a:ext cx="2008385" cy="193211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588069" y="5735895"/>
            <a:ext cx="2210958" cy="664030"/>
            <a:chOff x="5148064" y="3566443"/>
            <a:chExt cx="1604159" cy="562169"/>
          </a:xfrm>
        </p:grpSpPr>
        <p:sp>
          <p:nvSpPr>
            <p:cNvPr id="8" name="六边形 7"/>
            <p:cNvSpPr/>
            <p:nvPr/>
          </p:nvSpPr>
          <p:spPr bwMode="auto">
            <a:xfrm>
              <a:off x="5148064" y="3566443"/>
              <a:ext cx="1604159" cy="56216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245631" y="3660521"/>
              <a:ext cx="1372011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2135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电子公交站牌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825" y="3515246"/>
            <a:ext cx="1932118" cy="1932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5274" y="3519056"/>
            <a:ext cx="1928308" cy="192830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8459795" y="5182989"/>
            <a:ext cx="2210958" cy="664030"/>
            <a:chOff x="5148064" y="3566443"/>
            <a:chExt cx="1604159" cy="562169"/>
          </a:xfrm>
        </p:grpSpPr>
        <p:sp>
          <p:nvSpPr>
            <p:cNvPr id="13" name="六边形 12"/>
            <p:cNvSpPr/>
            <p:nvPr/>
          </p:nvSpPr>
          <p:spPr bwMode="auto">
            <a:xfrm>
              <a:off x="5148064" y="3566443"/>
              <a:ext cx="1604159" cy="562169"/>
            </a:xfrm>
            <a:prstGeom prst="hexagon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9"/>
            <p:cNvSpPr txBox="1"/>
            <p:nvPr/>
          </p:nvSpPr>
          <p:spPr>
            <a:xfrm>
              <a:off x="5282645" y="3669502"/>
              <a:ext cx="1338913" cy="356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2135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实时公交</a:t>
              </a:r>
              <a:r>
                <a:rPr lang="en-US" altLang="zh-CN" sz="2135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213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83543" y="3429000"/>
            <a:ext cx="7024914" cy="667528"/>
          </a:xfrm>
          <a:prstGeom prst="roundRect">
            <a:avLst/>
          </a:prstGeom>
          <a:solidFill>
            <a:srgbClr val="CBCBCB"/>
          </a:solidFill>
          <a:ln w="15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6914" y="3048612"/>
            <a:ext cx="6778171" cy="949948"/>
          </a:xfrm>
          <a:prstGeom prst="roundRect">
            <a:avLst>
              <a:gd name="adj" fmla="val 100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项目预设目标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06504" y="0"/>
            <a:ext cx="1778992" cy="508450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04435" y="557171"/>
            <a:ext cx="2025570" cy="762343"/>
          </a:xfrm>
          <a:prstGeom prst="roundRect">
            <a:avLst>
              <a:gd name="adj" fmla="val 91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en-US" altLang="zh-CN" sz="26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90035" y="4961818"/>
            <a:ext cx="4014145" cy="420564"/>
            <a:chOff x="6464133" y="4378948"/>
            <a:chExt cx="4014145" cy="420564"/>
          </a:xfrm>
        </p:grpSpPr>
        <p:sp>
          <p:nvSpPr>
            <p:cNvPr id="8" name="椭圆 7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非功能性需求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90035" y="4342921"/>
            <a:ext cx="2496365" cy="420564"/>
            <a:chOff x="2990035" y="4342921"/>
            <a:chExt cx="2496365" cy="420564"/>
          </a:xfrm>
        </p:grpSpPr>
        <p:sp>
          <p:nvSpPr>
            <p:cNvPr id="11" name="椭圆 10"/>
            <p:cNvSpPr/>
            <p:nvPr/>
          </p:nvSpPr>
          <p:spPr>
            <a:xfrm>
              <a:off x="2990035" y="4378948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02"/>
            <p:cNvSpPr txBox="1"/>
            <p:nvPr/>
          </p:nvSpPr>
          <p:spPr>
            <a:xfrm>
              <a:off x="3549339" y="4342921"/>
              <a:ext cx="193706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功能性需求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64133" y="4378948"/>
            <a:ext cx="4014145" cy="420564"/>
            <a:chOff x="6464133" y="4378948"/>
            <a:chExt cx="4014145" cy="420564"/>
          </a:xfrm>
        </p:grpSpPr>
        <p:sp>
          <p:nvSpPr>
            <p:cNvPr id="14" name="椭圆 13"/>
            <p:cNvSpPr/>
            <p:nvPr/>
          </p:nvSpPr>
          <p:spPr>
            <a:xfrm>
              <a:off x="6464133" y="4414975"/>
              <a:ext cx="317516" cy="3175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02"/>
            <p:cNvSpPr txBox="1"/>
            <p:nvPr/>
          </p:nvSpPr>
          <p:spPr>
            <a:xfrm>
              <a:off x="7023437" y="4378948"/>
              <a:ext cx="345484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en-US" altLang="zh-CN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Use-case</a:t>
              </a:r>
              <a:r>
                <a:rPr lang="zh-CN" altLang="en-US" sz="2135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en-US" altLang="zh-CN" sz="2135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27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自定义 7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1353</Words>
  <Application>Microsoft Office PowerPoint</Application>
  <PresentationFormat>宽屏</PresentationFormat>
  <Paragraphs>304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等线</vt:lpstr>
      <vt:lpstr>方正正大黑简体</vt:lpstr>
      <vt:lpstr>宋体</vt:lpstr>
      <vt:lpstr>微软雅黑</vt:lpstr>
      <vt:lpstr>Arial</vt:lpstr>
      <vt:lpstr>Calibri</vt:lpstr>
      <vt:lpstr>Symbol</vt:lpstr>
      <vt:lpstr>Wingdings</vt:lpstr>
      <vt:lpstr>1_Office 主题​​</vt:lpstr>
      <vt:lpstr>PowerPoint 演示文稿</vt:lpstr>
      <vt:lpstr>PowerPoint 演示文稿</vt:lpstr>
      <vt:lpstr>PowerPoint 演示文稿</vt:lpstr>
      <vt:lpstr>项目情况综述 – 项目选题背景</vt:lpstr>
      <vt:lpstr>项目情况综述 – 项目选题背景</vt:lpstr>
      <vt:lpstr>项目情况综述 – 项目必要性分析</vt:lpstr>
      <vt:lpstr>项目情况综述 – 项目研究意义</vt:lpstr>
      <vt:lpstr>项目情况综述– 项目同类产品分析  </vt:lpstr>
      <vt:lpstr>PowerPoint 演示文稿</vt:lpstr>
      <vt:lpstr>项目预设目标 – 功能性需求</vt:lpstr>
      <vt:lpstr>项目预设目标 – Use-case图</vt:lpstr>
      <vt:lpstr>项目预设目标 – 非功能性需求</vt:lpstr>
      <vt:lpstr>PowerPoint 演示文稿</vt:lpstr>
      <vt:lpstr>项目功能展示 – 安卓端</vt:lpstr>
      <vt:lpstr>项目功能展示 – 安卓端</vt:lpstr>
      <vt:lpstr>项目功能展示 – 安卓端</vt:lpstr>
      <vt:lpstr>项目功能分析 – 预约规则及逻辑</vt:lpstr>
      <vt:lpstr>项目功能分析 – 预约规则及逻辑</vt:lpstr>
      <vt:lpstr>PowerPoint 演示文稿</vt:lpstr>
      <vt:lpstr>项目功能展示 – 后台管理系统</vt:lpstr>
      <vt:lpstr>项目功能展示 – 后台管理系统</vt:lpstr>
      <vt:lpstr>项目功能展示 – 后台管理系统</vt:lpstr>
      <vt:lpstr>PowerPoint 演示文稿</vt:lpstr>
      <vt:lpstr>项目架构分析 – 技术架构</vt:lpstr>
      <vt:lpstr>项目架构分析 – 技术架构</vt:lpstr>
      <vt:lpstr>项目架构分析 – 开发环境</vt:lpstr>
      <vt:lpstr>项目架构分析 – 项目设计及技术亮点</vt:lpstr>
      <vt:lpstr>项目架构分析 – 架构风格和设计模式</vt:lpstr>
      <vt:lpstr>PowerPoint 演示文稿</vt:lpstr>
      <vt:lpstr>项目测试</vt:lpstr>
      <vt:lpstr>PowerPoint 演示文稿</vt:lpstr>
      <vt:lpstr>项目总结 - 经验教训总结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2018年度总结汇报PPT模板</dc:title>
  <dc:creator>歉然安可</dc:creator>
  <cp:lastModifiedBy>Wang Xinwei</cp:lastModifiedBy>
  <cp:revision>136</cp:revision>
  <dcterms:created xsi:type="dcterms:W3CDTF">2017-12-05T09:18:00Z</dcterms:created>
  <dcterms:modified xsi:type="dcterms:W3CDTF">2018-09-10T10:52:20Z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2052-10.1.0.7469</vt:lpwstr>
  </property>
</Properties>
</file>